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6" r:id="rId3"/>
    <p:sldId id="272" r:id="rId4"/>
    <p:sldId id="258" r:id="rId5"/>
    <p:sldId id="259" r:id="rId6"/>
    <p:sldId id="260" r:id="rId7"/>
    <p:sldId id="268" r:id="rId8"/>
    <p:sldId id="261" r:id="rId9"/>
    <p:sldId id="262" r:id="rId10"/>
    <p:sldId id="264" r:id="rId11"/>
    <p:sldId id="273" r:id="rId12"/>
    <p:sldId id="265" r:id="rId13"/>
    <p:sldId id="269" r:id="rId14"/>
    <p:sldId id="270" r:id="rId15"/>
    <p:sldId id="257" r:id="rId16"/>
    <p:sldId id="271"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AFFF4-DBD0-DFCE-F9BC-E9AF33CB8B45}" v="577" dt="2020-08-25T21:38:19.624"/>
    <p1510:client id="{AC0C9A75-9E57-6F72-9984-A464EEFFAEB0}" v="546" dt="2020-08-25T17:23:53.278"/>
    <p1510:client id="{FAFB2854-9F81-6392-2352-F418804DDC96}" v="182" dt="2020-08-25T15:48:44.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7" autoAdjust="0"/>
    <p:restoredTop sz="94660"/>
  </p:normalViewPr>
  <p:slideViewPr>
    <p:cSldViewPr snapToGrid="0">
      <p:cViewPr varScale="1">
        <p:scale>
          <a:sx n="123" d="100"/>
          <a:sy n="123" d="100"/>
        </p:scale>
        <p:origin x="208" y="4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6A46C4-0798-934E-872C-F512D6582FB8}" type="datetimeFigureOut">
              <a:rPr lang="en-US" smtClean="0"/>
              <a:t>8/30/23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57B3D5-54A3-9E4A-B511-4CAB6C70700E}" type="slidenum">
              <a:rPr lang="en-US" smtClean="0"/>
              <a:t>‹#›</a:t>
            </a:fld>
            <a:endParaRPr lang="en-US"/>
          </a:p>
        </p:txBody>
      </p:sp>
    </p:spTree>
    <p:extLst>
      <p:ext uri="{BB962C8B-B14F-4D97-AF65-F5344CB8AC3E}">
        <p14:creationId xmlns:p14="http://schemas.microsoft.com/office/powerpoint/2010/main" val="417407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2F815-E22D-B441-9AB0-51A42C30BBA6}" type="datetimeFigureOut">
              <a:rPr lang="en-US" smtClean="0"/>
              <a:t>8/30/23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2EC29-97A5-5E4B-9434-1BC32B897185}" type="slidenum">
              <a:rPr lang="en-US" smtClean="0"/>
              <a:t>‹#›</a:t>
            </a:fld>
            <a:endParaRPr lang="en-US"/>
          </a:p>
        </p:txBody>
      </p:sp>
    </p:spTree>
    <p:extLst>
      <p:ext uri="{BB962C8B-B14F-4D97-AF65-F5344CB8AC3E}">
        <p14:creationId xmlns:p14="http://schemas.microsoft.com/office/powerpoint/2010/main" val="13938777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2EC29-97A5-5E4B-9434-1BC32B897185}" type="slidenum">
              <a:rPr lang="en-US" smtClean="0"/>
              <a:t>2</a:t>
            </a:fld>
            <a:endParaRPr lang="en-US"/>
          </a:p>
        </p:txBody>
      </p:sp>
    </p:spTree>
    <p:extLst>
      <p:ext uri="{BB962C8B-B14F-4D97-AF65-F5344CB8AC3E}">
        <p14:creationId xmlns:p14="http://schemas.microsoft.com/office/powerpoint/2010/main" val="418348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2EC29-97A5-5E4B-9434-1BC32B897185}" type="slidenum">
              <a:rPr lang="en-US" smtClean="0"/>
              <a:t>3</a:t>
            </a:fld>
            <a:endParaRPr lang="en-US"/>
          </a:p>
        </p:txBody>
      </p:sp>
    </p:spTree>
    <p:extLst>
      <p:ext uri="{BB962C8B-B14F-4D97-AF65-F5344CB8AC3E}">
        <p14:creationId xmlns:p14="http://schemas.microsoft.com/office/powerpoint/2010/main" val="10537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8/30/23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mota@yonkerspublicschools.org%C2%A0?subject=Supplies%20List%20Checlis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jcimino@yonkerspublicschools.org"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amazon.com/dp/B0BM3KHL2Z/ref=sspa_dk_detail_6?ie=UTF8&amp;pd_rd_i=B0BM3KHL2Zp13NParams&amp;s=arts-crafts&amp;sp_csd=d2lkZ2V0TmFtZT1zcF9kZXRhaWxfdGhlbWF0aWM&amp;th=1" TargetMode="External"/><Relationship Id="rId3" Type="http://schemas.openxmlformats.org/officeDocument/2006/relationships/image" Target="../media/image37.jpeg"/><Relationship Id="rId7" Type="http://schemas.openxmlformats.org/officeDocument/2006/relationships/image" Target="../media/image39.jpg"/><Relationship Id="rId2" Type="http://schemas.openxmlformats.org/officeDocument/2006/relationships/hyperlink" Target="https://www.joann.com/artbin-translucent-quick-view-carrying-case-small/5928080.html?gclid=CjwKCAjwquWVBhBrEiwAt1Kmwuof9nwCmoLWGmaCrhmUeOjxx3UUxsS1cOjiUJ6-5Ay_GVCgfMxxqhoCjyYQAvD_BwE" TargetMode="External"/><Relationship Id="rId1" Type="http://schemas.openxmlformats.org/officeDocument/2006/relationships/slideLayout" Target="../slideLayouts/slideLayout2.xml"/><Relationship Id="rId6" Type="http://schemas.openxmlformats.org/officeDocument/2006/relationships/hyperlink" Target="https://www.amazon.com/ArtBin-Small-Project-Box-Translucent-6890AG/dp/B07B1D92L2" TargetMode="External"/><Relationship Id="rId11" Type="http://schemas.openxmlformats.org/officeDocument/2006/relationships/image" Target="../media/image41.png"/><Relationship Id="rId5" Type="http://schemas.openxmlformats.org/officeDocument/2006/relationships/image" Target="../media/image38.jpeg"/><Relationship Id="rId10" Type="http://schemas.openxmlformats.org/officeDocument/2006/relationships/hyperlink" Target="https://www.target.com/p/sterilite-stack-38-carry-2-tray-handle-box-organizer/-/A-75573674?ref=tgt_adv_xsp&amp;AFID=google&amp;fndsrc=tmnv&amp;DFA=71700000112283195&amp;CPNG=PLA_DVM%2Ba064R000011e7fQQAQ-Sterilite_AO+Google+Search+2023_Campaign-909008&amp;adgroup=PLA_Sterilite&amp;LID=700000001393753pgs&amp;network=g&amp;device=c&amp;location=9004249&amp;gclid=Cj0KCQjw0bunBhD9ARIsAAZl0E2P7GkLT8GXt4X312yl90opzomliWNKYlQtevZYHIQOHvLmOqFDT4IaAgVMEALw_wcB&amp;gclsrc=aw.ds" TargetMode="External"/><Relationship Id="rId4" Type="http://schemas.openxmlformats.org/officeDocument/2006/relationships/hyperlink" Target="https://www.amazon.com/dp/B07ZMYVVGZ/ref=sspa_dk_detail_0?psc=1&amp;pd_rd_i=B07ZMYVVGZ&amp;pd_rd_w=aQz1P&amp;pf_rd_p=48d372c1-f7e1-4b8b-9d02-4bd86f5158c5&amp;pd_rd_wg=g7Nni&amp;pf_rd_r=SSW7JDSJK19WSHDWCK4J&amp;pd_rd_r=282681dd-e1ed-4ac7-873f-4f5cf00ff89d&amp;spLa=ZW5jcnlwdGVkUXVhbGlmaWVyPUExUFg2T01XV0o2R0UzJmVuY3J5cHRlZElkPUEwMzY2MTE1MkhKUjBBM1ZWNkIzJmVuY3J5cHRlZEFkSWQ9QTA1OTkzNTcyTkowRkdJVlZUVlBFJndpZGdldE5hbWU9c3BfZGV0YWlsJmFjdGlvbj1jbGlja1JlZGlyZWN0JmRvTm90TG9nQ2xpY2s9dHJ1ZQ==" TargetMode="Externa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hyperlink" Target="https://www.amazon.com/dp/B00366KGLI/ref=sspa_dk_detail_1?ie=UTF8&amp;pd_rd_i=B00366KGLIp13NParams&amp;s=hi&amp;sp_csd=d2lkZ2V0TmFtZT1zcF9kZXRhaWxfdGhlbWF0aWM&amp;th=1" TargetMode="External"/><Relationship Id="rId1" Type="http://schemas.openxmlformats.org/officeDocument/2006/relationships/slideLayout" Target="../slideLayouts/slideLayout2.xml"/><Relationship Id="rId6" Type="http://schemas.openxmlformats.org/officeDocument/2006/relationships/hyperlink" Target="https://www.amazon.com/dp/B004N626AO/ref=sspa_dk_detail_0?ie=UTF8&amp;pd_rd_i=B000ONVJ2Gp13NParams&amp;s=hi&amp;sp_csd=d2lkZ2V0TmFtZT1zcF9kZXRhaWxfdGhlbWF0aWM&amp;th=1" TargetMode="External"/><Relationship Id="rId5" Type="http://schemas.openxmlformats.org/officeDocument/2006/relationships/image" Target="../media/image43.jpeg"/><Relationship Id="rId4" Type="http://schemas.openxmlformats.org/officeDocument/2006/relationships/hyperlink" Target="https://www.amazon.com/dp/B009JTW84Y/ref=sspa_dk_detail_5?ie=UTF8&amp;pd_rd_i=B009JTW84Yp13NParams&amp;s=hi&amp;sp_csd=d2lkZ2V0TmFtZT1zcF9kZXRhaWxfdGhlbWF0aWM&amp;th=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52.jpeg"/><Relationship Id="rId2" Type="http://schemas.openxmlformats.org/officeDocument/2006/relationships/hyperlink" Target="https://www.amazon.com/Canson-Artist-Layout-Marker-Semi-Translucent/dp/B00DU694YO/ref=asc_df_B00DU694YO/?tag=hyprod-20&amp;linkCode=df0&amp;hvadid=194013412954&amp;hvpos=&amp;hvnetw=g&amp;hvrand=6303001514697326526&amp;hvpone=&amp;hvptwo=&amp;hvqmt=&amp;hvdev=c&amp;hvdvcmdl=&amp;hvlocint=&amp;hvlocphy=9004255&amp;hvtargid=pla-310324877659&amp;th=1" TargetMode="External"/><Relationship Id="rId1" Type="http://schemas.openxmlformats.org/officeDocument/2006/relationships/slideLayout" Target="../slideLayouts/slideLayout2.xml"/><Relationship Id="rId6" Type="http://schemas.openxmlformats.org/officeDocument/2006/relationships/hyperlink" Target="https://www.dickblick.com/items/blick-studio-tracing-paper-pad-9-x-12-50-sheets/" TargetMode="External"/><Relationship Id="rId5" Type="http://schemas.openxmlformats.org/officeDocument/2006/relationships/image" Target="../media/image51.jpeg"/><Relationship Id="rId4" Type="http://schemas.openxmlformats.org/officeDocument/2006/relationships/hyperlink" Target="https://www.dickblick.com/items/blick-hardbound-sketchbook-11-x-8-1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hyperlink" Target="https://www.staples.com/3-Staples-Standard-View-Binder-with-D-Rings-White/product_82639" TargetMode="Externa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s://www.staples.com/Staples-Standard-Sheet-Protectors-200-Pack/product_4863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simplicity.com/burda-style/bur8155" TargetMode="Externa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hyperlink" Target="https://simplicity.com/new-look/n623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www.joann.com/legacy-studio-premium-muslin-unbleached-44in/10367282.html" TargetMode="Externa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hyperlink" Target="https://www.ebay.com/itm/222019778368"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andatrim.com/" TargetMode="External"/><Relationship Id="rId3" Type="http://schemas.openxmlformats.org/officeDocument/2006/relationships/hyperlink" Target="https://www.chmartin.com/" TargetMode="External"/><Relationship Id="rId7" Type="http://schemas.openxmlformats.org/officeDocument/2006/relationships/hyperlink" Target="https://www.michaels.com/" TargetMode="External"/><Relationship Id="rId2" Type="http://schemas.openxmlformats.org/officeDocument/2006/relationships/hyperlink" Target="http://Amahttps:/www.amazon.com/ref=nav_logo" TargetMode="External"/><Relationship Id="rId1" Type="http://schemas.openxmlformats.org/officeDocument/2006/relationships/slideLayout" Target="../slideLayouts/slideLayout2.xml"/><Relationship Id="rId6" Type="http://schemas.openxmlformats.org/officeDocument/2006/relationships/hyperlink" Target="https://www.joann.com/" TargetMode="External"/><Relationship Id="rId11" Type="http://schemas.openxmlformats.org/officeDocument/2006/relationships/hyperlink" Target="https://www.wawak.com/" TargetMode="External"/><Relationship Id="rId5" Type="http://schemas.openxmlformats.org/officeDocument/2006/relationships/hyperlink" Target="https://www.etsy.com/market/sewing_supplies" TargetMode="External"/><Relationship Id="rId10" Type="http://schemas.openxmlformats.org/officeDocument/2006/relationships/hyperlink" Target="https://silthreadinc.com/" TargetMode="External"/><Relationship Id="rId4" Type="http://schemas.openxmlformats.org/officeDocument/2006/relationships/hyperlink" Target="https://daytonatrim.com/" TargetMode="External"/><Relationship Id="rId9" Type="http://schemas.openxmlformats.org/officeDocument/2006/relationships/hyperlink" Target="https://www.sewingmachinesplus.com/index.ph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wawak.com/sewing/sewing-machine-accessories/bobbins-cases/bobbin-cases-for-juki-brother-models/#sku=bob4c" TargetMode="External"/><Relationship Id="rId7" Type="http://schemas.openxmlformats.org/officeDocument/2006/relationships/hyperlink" Target="https://www.wawak.com/sewing/sewing-machine-accessories/bobbins-cases/bobbins-for-juki-consew-tacsew-models-dnu1541-206rb-t111-155-nickel/#sku=bob1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amazon.com/DDL-8300-DDL8700-DDL5550-DDL-9000-B9117-012-000W/dp/B081MZQZ54/ref=sr_1_1_sspa?crid=UXELCWTBDD9P&amp;keywords=industrial%2Bbobbin&amp;qid=1693454636&amp;sprefix=industrial%2Bbobbin%2Caps%2C102&amp;sr=8-1-spons&amp;sp_csd=d2lkZ2V0TmFtZT1zcF9hdGY&amp;th=1"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s://www.amazon.com/Stainless-Accessory-Electric-Industrial-Accessories/dp/B0BQYSKKTZ/ref=sr_1_50?keywords=industrial+bobbin&amp;qid=1693454277&amp;sr=8-5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1.jpeg"/><Relationship Id="rId3" Type="http://schemas.openxmlformats.org/officeDocument/2006/relationships/hyperlink" Target="https://www.amazon.com/Mundial-Cushion-Professional-Quilting-Scissors/dp/B0762MGFR8/ref=sr_1_9?crid=M3ND8EG3NSJN&amp;keywords=mundial+scissors&amp;qid=1693443350&amp;s=arts-crafts&amp;sprefix=mundiL+%2Carts-crafts%2C81&amp;sr=1-9" TargetMode="External"/><Relationship Id="rId7" Type="http://schemas.openxmlformats.org/officeDocument/2006/relationships/hyperlink" Target="https://www.amazon.com/Kai-5220-Black-Handle-Scissors/dp/B018ORGMZC/?_encoding=UTF8&amp;pd_rd_w=skxA3&amp;content-id=amzn1.sym.bbb6bbd8-d236-47cb-b42f-734cb0cacc1f&amp;pf_rd_p=bbb6bbd8-d236-47cb-b42f-734cb0cacc1f&amp;pf_rd_r=JVPGD3HHDCDH5XAABRBH&amp;pd_rd_wg=piZBV&amp;pd_rd_r=240de9db-9990-41b7-8570-40453e59c055&amp;ref_=pd_gw_ci_mcx_mi" TargetMode="External"/><Relationship Id="rId12"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s://www.amazon.com/Gingher-8-Inch-Knife-Dressmakers-Shears/dp/B000UU6SR4/ref=sr_1_34?keywords=mundial+scissors&amp;qid=1656371617&amp;sr=8-34&amp;th=1" TargetMode="External"/><Relationship Id="rId5" Type="http://schemas.openxmlformats.org/officeDocument/2006/relationships/hyperlink" Target="https://www.joann.com/fiskars-8in-left-handed-bent-scissors/1751510.html?utm_source=google&amp;utm_medium=cpc&amp;gclid=Cj0KCQjw7ZL6BRCmARIsAH6XFDLUxrzuup1jZfspfgJOrwi5cQMYNGBHlAQ5_4k1smWLwZkwj45S4IUaApaZEALw_wcB"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s://www.walmart.com/ip/Fiskars-Dressmaker-Shears-9-inch-Orange/1492854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hyperlink" Target="https://www.amazon.com/dp/B085SZTDKV/ref=sspa_dk_detail_2?psc=1&amp;pd_rd_i=B085SZTDKV&amp;pd_rd_w=3LfZc&amp;pf_rd_p=48d372c1-f7e1-4b8b-9d02-4bd86f5158c5&amp;pd_rd_wg=f8k7Y&amp;pf_rd_r=7SB4MECQSYD58H3V9EE6&amp;pd_rd_r=7c20c7be-693b-4aff-8da9-fe02dca0f56d&amp;spLa=ZW5jcnlwdGVkUXVhbGlmaWVyPUExSVI5MVRLNE1SVTREJmVuY3J5cHRlZElkPUEwMTk5MDUwRzU4ODJUWjNUUiZlbmNyeXB0ZWRBZElkPUEwOTgwNDUxT1hCN1lLNE82VFFCJndpZGdldE5hbWU9c3BfZGV0YWlsJmFjdGlvbj1jbGlja1JlZGlyZWN0JmRvTm90TG9nQ2xpY2s9dHJ1ZQ==" TargetMode="External"/><Relationship Id="rId1" Type="http://schemas.openxmlformats.org/officeDocument/2006/relationships/slideLayout" Target="../slideLayouts/slideLayout2.xml"/><Relationship Id="rId6" Type="http://schemas.openxmlformats.org/officeDocument/2006/relationships/hyperlink" Target="https://www.amazon.com/Hoechstmass-Sewing-Tailors-Measure-150cm/dp/B006YFZU4G/ref=sr_1_1?keywords=Hoechstmass&amp;qid=1656371840&amp;sr=8-1" TargetMode="External"/><Relationship Id="rId5" Type="http://schemas.openxmlformats.org/officeDocument/2006/relationships/image" Target="../media/image13.jpeg"/><Relationship Id="rId4" Type="http://schemas.openxmlformats.org/officeDocument/2006/relationships/hyperlink" Target="https://www.amazon.com/Dritz-Measure-Sewing-Product-60-Inch/dp/B0055727Q8"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amazon.com/Dritz-622-Beeswax-with-Holder/dp/B00AQ7CVPO/ref=sr_1_5?crid=39HID13MKESXL&amp;keywords=beeswax+for+sewing+thread&amp;qid=1656372007&amp;s=arts-crafts&amp;sprefix=bees+wa,arts-crafts,78&amp;sr=1-5&amp;th=1"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s://www.joann.com/dritz-assorted-needles-30-pkg/1922921.html?utm_source=google&amp;utm_medium=cpc&amp;gclid=Cj0KCQjw7ZL6BRCmARIsAH6XFDJHcGgBXLKRfj2AtPd9pZ0utkG5gtjdonZPCAzNKWdJeNhlTj_30lYaAizTEALw_wcB" TargetMode="External"/><Relationship Id="rId1" Type="http://schemas.openxmlformats.org/officeDocument/2006/relationships/slideLayout" Target="../slideLayouts/slideLayout2.xml"/><Relationship Id="rId6" Type="http://schemas.openxmlformats.org/officeDocument/2006/relationships/hyperlink" Target="https://www.wawak.com/Sewing/Needles/Hand/colonial-size-1-home-assortment-needles-25pack/?sku=NEDHAS" TargetMode="External"/><Relationship Id="rId5" Type="http://schemas.openxmlformats.org/officeDocument/2006/relationships/image" Target="../media/image16.jpeg"/><Relationship Id="rId4" Type="http://schemas.openxmlformats.org/officeDocument/2006/relationships/hyperlink" Target="https://www.amazon.com/Dritz-57-50-Piece-Assorted-Needles/dp/B00AQ6TFNQ" TargetMode="External"/><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openxmlformats.org/officeDocument/2006/relationships/hyperlink" Target="https://www.etsy.com/listing/1106559100/tracing-wheel-clover-tracing-wheel?gpla=1&amp;gao=1&amp;&amp;utm_source=google&amp;utm_medium=cpc&amp;utm_campaign=shopping_us_-craft_supplies_and_tools&amp;utm_custom1=_k_CjwKCAjwquWVBhBrEiwAt1KmwqIkdjgfoKtaymwtQsNyfvWDHyU2x-jibH_-j6uVx_8BxhQoYAgMjxoC4tgQAvD_BwE_k_&amp;utm_content=go_12665398257_121762925993_511610210343_pla-295462056867_c__1106559100_505648052&amp;utm_custom2=12665398257&amp;gclid=CjwKCAjwquWVBhBrEiwAt1KmwqIkdjgfoKtaymwtQsNyfvWDHyU2x-jibH_-j6uVx_8BxhQoYAgMjxoC4tgQAvD_BwE" TargetMode="External"/><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s://www.wawak.com/cutting-measuring/patterns-supplies/serrated-tracing-wheel/%23sku=cut13" TargetMode="External"/><Relationship Id="rId1" Type="http://schemas.openxmlformats.org/officeDocument/2006/relationships/slideLayout" Target="../slideLayouts/slideLayout2.xml"/><Relationship Id="rId6" Type="http://schemas.openxmlformats.org/officeDocument/2006/relationships/hyperlink" Target="https://www.amazon.com/Dritz-634-66-Wax-Free-Tracing-Assorted/dp/B005574J3M/ref=asc_df_B005574J3M/?tag=hyprod-20&amp;linkCode=df0&amp;hvadid=198077048526&amp;hvpos=&amp;hvnetw=g&amp;hvrand=18124613767854850356&amp;hvpone=&amp;hvptwo=&amp;hvqmt=&amp;hvdev=c&amp;hvdvcmdl=&amp;hvlocint=&amp;hvlocphy=9004249&amp;hvtargid=pla-394010362741&amp;psc=1" TargetMode="External"/><Relationship Id="rId5" Type="http://schemas.openxmlformats.org/officeDocument/2006/relationships/image" Target="../media/image20.jpeg"/><Relationship Id="rId4" Type="http://schemas.openxmlformats.org/officeDocument/2006/relationships/hyperlink" Target="https://www.amazon.com/dp/B0894FDBFM/ref=sspa_dk_detail_5?psc=1&amp;spLa=ZW5jcnlwdGVkUXVhbGlmaWVyPUEyME1HU0gzQkFCRkhHJmVuY3J5cHRlZElkPUEwNTI3OTk1MUpRUVk0N1Y0QzQ5VCZlbmNyeXB0ZWRBZElkPUEwODE5MTkxMVZXUVRYWlY2MDgwQSZ3aWRnZXROYW1lPXNwX2RldGFpbDImYWN0aW9uPWNsaWNrUmVkaXJlY3QmZG9Ob3RMb2dDbGljaz10cnVl" TargetMode="Externa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hyperlink" Target="https://www.wawak.com/cutting-measuring/marking-chalk-pens/chalk/clover-chaco-liner-pen/%23sku=ck50wh"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s://www.wawak.com/cutting-measuring/marking-chalk-pens/pens-pencils/allary-chalk-cartridge-set-assorted-colors/%23sku=ck27" TargetMode="External"/><Relationship Id="rId1" Type="http://schemas.openxmlformats.org/officeDocument/2006/relationships/slideLayout" Target="../slideLayouts/slideLayout2.xml"/><Relationship Id="rId6" Type="http://schemas.openxmlformats.org/officeDocument/2006/relationships/hyperlink" Target="https://www.wawak.com/cutting-measuring/marking-chalk-pens/pens-pencils/dritz-dual-purpose-marking-pen-bluepurple/%23sku=ck14" TargetMode="External"/><Relationship Id="rId5" Type="http://schemas.openxmlformats.org/officeDocument/2006/relationships/image" Target="../media/image24.jpg"/><Relationship Id="rId4" Type="http://schemas.openxmlformats.org/officeDocument/2006/relationships/hyperlink" Target="https://www.amazon.com/Triangle-Tailors-Markers-Quilting-Tailoring/dp/B08J2S2S93/ref=sr_1_20?gclid=CjwKCAjwquWVBhBrEiwAt1Kmwk5UGh2Tq68wezLEfyldAuKhSNRwYwhprXO_cbspCEw3WV9vn5lBDRoCZB4QAvD_BwE&amp;hvadid=241912514817&amp;hvdev=c&amp;hvlocphy=9004255&amp;hvnetw=g&amp;hvqmt=e&amp;hvrand=13960830010166239266&amp;hvtargid=kwd-18268458077&amp;hydadcr=24662_10400876&amp;keywords=tailors+chalk&amp;qid=1656372515&amp;sr=8-20&amp;th=1" TargetMode="External"/><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hyperlink" Target="https://www.joann.com/prym-dritz-hem-gauge/1041250.html?utm_source=google&amp;utm_medium=cpc&amp;gclid=CjwKCAjwkJj6BRA-EiwA0ZVPVjepRzE9ansX-hodkjakDpn-Lz2UYz6CHH9DWDWBUyfPeuhiuYCM5hoC3T0QAvD_BwE"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s://www.wawak.com/Cutting-Measuring/Tapes-Rulers/7-seam-gauge-wpoint-turner/?recId=829898727201&amp;sku=TA53" TargetMode="External"/><Relationship Id="rId1" Type="http://schemas.openxmlformats.org/officeDocument/2006/relationships/slideLayout" Target="../slideLayouts/slideLayout2.xml"/><Relationship Id="rId6" Type="http://schemas.openxmlformats.org/officeDocument/2006/relationships/hyperlink" Target="https://www.joann.com/clover-5-in-1-sliding-gauge-with-nancy-zieman/1552314.html" TargetMode="External"/><Relationship Id="rId5" Type="http://schemas.openxmlformats.org/officeDocument/2006/relationships/image" Target="../media/image28.jpeg"/><Relationship Id="rId4" Type="http://schemas.openxmlformats.org/officeDocument/2006/relationships/hyperlink" Target="https://www.wawak.com/Cutting-Measuring/Tapes-Rulers/gudmund-oskar-metal-sewing-gauge/?sku=TA18" TargetMode="External"/><Relationship Id="rId9" Type="http://schemas.openxmlformats.org/officeDocument/2006/relationships/image" Target="../media/image30.jpg"/></Relationships>
</file>

<file path=ppt/slides/_rels/slide9.xml.rels><?xml version="1.0" encoding="UTF-8" standalone="yes"?>
<Relationships xmlns="http://schemas.openxmlformats.org/package/2006/relationships"><Relationship Id="rId8" Type="http://schemas.openxmlformats.org/officeDocument/2006/relationships/hyperlink" Target="https://www.wawak.com/cutting-measuring/pins/ball-point-pins-17-1-116-x-0020-240pack-assorted-colors/%23sku=pi1003" TargetMode="External"/><Relationship Id="rId13" Type="http://schemas.openxmlformats.org/officeDocument/2006/relationships/image" Target="../media/image36.jpg"/><Relationship Id="rId3" Type="http://schemas.openxmlformats.org/officeDocument/2006/relationships/image" Target="../media/image31.jpeg"/><Relationship Id="rId7" Type="http://schemas.openxmlformats.org/officeDocument/2006/relationships/image" Target="../media/image33.jpeg"/><Relationship Id="rId12" Type="http://schemas.openxmlformats.org/officeDocument/2006/relationships/hyperlink" Target="https://www.amazon.com/dp/B08DHQ978Y/ref=sspa_dk_detail_3?psc=1&amp;pf_rd_p=999c0877-3704-4f0f-9726-eebf80846a35&amp;pf_rd_r=ETK8DPRF4YHAX9A2Y686&amp;pd_rd_wg=egDOq&amp;pd_rd_w=wue3P&amp;content-id=amzn1.sym.999c0877-3704-4f0f-9726-eebf80846a35&amp;pd_rd_r=ae5d237d-93f8-482f-941d-22c5ba8e1d46&amp;s=arts-crafts&amp;spLa=ZW5jcnlwdGVkUXVhbGlmaWVyPUEzSzlLVU5GWDBTRVUwJmVuY3J5cHRlZElkPUEwMjI5NDIyMzg4S05IVDdKSEJXQSZlbmNyeXB0ZWRBZElkPUEwNzAxMjA1MzhTUjZHQkc3VFZSTyZ3aWRnZXROYW1lPXNwX2RldGFpbCZhY3Rpb249Y2xpY2tSZWRpcmVjdCZkb05vdExvZ0NsaWNrPXRydWU=" TargetMode="External"/><Relationship Id="rId2" Type="http://schemas.openxmlformats.org/officeDocument/2006/relationships/hyperlink" Target="https://www.wawak.com/Cutting-Measuring/Cutting/Seam-Rippers/fons-porter-ergonomic-seam-ripper/?sku=SR9" TargetMode="External"/><Relationship Id="rId1" Type="http://schemas.openxmlformats.org/officeDocument/2006/relationships/slideLayout" Target="../slideLayouts/slideLayout2.xml"/><Relationship Id="rId6" Type="http://schemas.openxmlformats.org/officeDocument/2006/relationships/hyperlink" Target="https://www.joann.com/100-count-glass-head-pins-size-20/12139994.html" TargetMode="External"/><Relationship Id="rId11" Type="http://schemas.openxmlformats.org/officeDocument/2006/relationships/image" Target="../media/image35.jpeg"/><Relationship Id="rId5" Type="http://schemas.openxmlformats.org/officeDocument/2006/relationships/image" Target="../media/image32.jpeg"/><Relationship Id="rId10" Type="http://schemas.openxmlformats.org/officeDocument/2006/relationships/hyperlink" Target="https://www.amazon.com/dp/B08GZRLDQF/ref=sspa_dk_detail_2?psc=1&amp;pd_rd_i=B08GZRLDQF&amp;pd_rd_w=zakfh&amp;content-id=amzn1.sym.f734d1a2-0bf9-4a26-ad34-2e1b969a5a75&amp;pf_rd_p=f734d1a2-0bf9-4a26-ad34-2e1b969a5a75&amp;pf_rd_r=MTSKVSMAGWARF6085F3Y&amp;pd_rd_wg=SrjpN&amp;pd_rd_r=14beb344-cf5e-4f3d-9077-ccfb7b4b688d&amp;s=kitchen&amp;sp_csd=d2lkZ2V0TmFtZT1zcF9kZXRhaWw" TargetMode="External"/><Relationship Id="rId4" Type="http://schemas.openxmlformats.org/officeDocument/2006/relationships/hyperlink" Target="https://www.wawak.com/Cutting-Measuring/Cutting/Seam-Rippers/clover-4-58-seam-ripper-white/?sku=SR8" TargetMode="Externa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EF5D6C-357D-40A3-AC00-20A0F824D898}"/>
              </a:ext>
            </a:extLst>
          </p:cNvPr>
          <p:cNvSpPr/>
          <p:nvPr/>
        </p:nvSpPr>
        <p:spPr>
          <a:xfrm>
            <a:off x="6050151" y="-118799"/>
            <a:ext cx="6294354" cy="7098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room, clock&#10;&#10;Description automatically generated">
            <a:extLst>
              <a:ext uri="{FF2B5EF4-FFF2-40B4-BE49-F238E27FC236}">
                <a16:creationId xmlns:a16="http://schemas.microsoft.com/office/drawing/2014/main" id="{240A043E-1BB4-4675-AD85-92E6E95C4A40}"/>
              </a:ext>
            </a:extLst>
          </p:cNvPr>
          <p:cNvPicPr>
            <a:picLocks noChangeAspect="1"/>
          </p:cNvPicPr>
          <p:nvPr/>
        </p:nvPicPr>
        <p:blipFill>
          <a:blip r:embed="rId2"/>
          <a:stretch>
            <a:fillRect/>
          </a:stretch>
        </p:blipFill>
        <p:spPr>
          <a:xfrm>
            <a:off x="1275164" y="1601052"/>
            <a:ext cx="3505199" cy="350519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6953E28-30B9-44F0-A0E0-CE33F9D39A17}"/>
              </a:ext>
            </a:extLst>
          </p:cNvPr>
          <p:cNvSpPr txBox="1"/>
          <p:nvPr/>
        </p:nvSpPr>
        <p:spPr>
          <a:xfrm>
            <a:off x="6352049" y="2703654"/>
            <a:ext cx="5658073" cy="3970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Arial"/>
                <a:cs typeface="Arial"/>
              </a:rPr>
              <a:t>Tools and Supplies Checklist</a:t>
            </a:r>
          </a:p>
          <a:p>
            <a:endParaRPr lang="en-US" sz="4000" b="1" dirty="0">
              <a:solidFill>
                <a:schemeClr val="bg1"/>
              </a:solidFill>
              <a:latin typeface="Arial"/>
              <a:cs typeface="Arial"/>
            </a:endParaRPr>
          </a:p>
          <a:p>
            <a:endParaRPr lang="en-US" sz="1200" b="1" dirty="0">
              <a:solidFill>
                <a:schemeClr val="bg1"/>
              </a:solidFill>
              <a:latin typeface="Arial"/>
              <a:cs typeface="Arial"/>
            </a:endParaRPr>
          </a:p>
          <a:p>
            <a:endParaRPr lang="en-US" sz="1200" b="1" dirty="0">
              <a:solidFill>
                <a:schemeClr val="bg1"/>
              </a:solidFill>
              <a:latin typeface="Arial"/>
              <a:cs typeface="Arial"/>
            </a:endParaRPr>
          </a:p>
          <a:p>
            <a:endParaRPr lang="en-US" sz="1200" b="1" dirty="0">
              <a:solidFill>
                <a:schemeClr val="bg1"/>
              </a:solidFill>
              <a:latin typeface="Arial"/>
              <a:cs typeface="Arial"/>
            </a:endParaRPr>
          </a:p>
          <a:p>
            <a:endParaRPr lang="en-US" sz="1200" b="1" dirty="0">
              <a:solidFill>
                <a:schemeClr val="bg1"/>
              </a:solidFill>
              <a:latin typeface="Arial"/>
              <a:cs typeface="Arial"/>
            </a:endParaRPr>
          </a:p>
          <a:p>
            <a:endParaRPr lang="en-US" sz="1200" b="1" dirty="0">
              <a:solidFill>
                <a:schemeClr val="bg1"/>
              </a:solidFill>
              <a:latin typeface="Arial"/>
              <a:cs typeface="Arial"/>
            </a:endParaRPr>
          </a:p>
          <a:p>
            <a:endParaRPr lang="en-US" sz="1200" b="1" dirty="0">
              <a:solidFill>
                <a:schemeClr val="bg1"/>
              </a:solidFill>
              <a:latin typeface="Arial"/>
              <a:cs typeface="Arial"/>
            </a:endParaRPr>
          </a:p>
          <a:p>
            <a:endParaRPr lang="en-US" sz="1200" b="1" dirty="0">
              <a:solidFill>
                <a:schemeClr val="bg1"/>
              </a:solidFill>
              <a:latin typeface="Arial"/>
              <a:cs typeface="Arial"/>
            </a:endParaRPr>
          </a:p>
          <a:p>
            <a:r>
              <a:rPr lang="en-US" sz="1200" b="1" dirty="0">
                <a:solidFill>
                  <a:schemeClr val="bg1"/>
                </a:solidFill>
                <a:latin typeface="Arial"/>
                <a:cs typeface="Arial"/>
              </a:rPr>
              <a:t>Items presented in these slides is to give you an idea of what you will need for the course. Please select only one item from each slide. Please contact me If you have any questions at </a:t>
            </a:r>
            <a:r>
              <a:rPr lang="en-US" sz="1200" b="1" dirty="0">
                <a:solidFill>
                  <a:schemeClr val="bg1"/>
                </a:solidFill>
                <a:latin typeface="Arial"/>
                <a:cs typeface="Arial"/>
                <a:hlinkClick r:id="rId3"/>
              </a:rPr>
              <a:t>Jmota@yonkerspublicschools.org </a:t>
            </a:r>
            <a:r>
              <a:rPr lang="en-US" sz="1200" b="1" dirty="0">
                <a:solidFill>
                  <a:schemeClr val="bg1"/>
                </a:solidFill>
                <a:latin typeface="Arial"/>
                <a:cs typeface="Arial"/>
              </a:rPr>
              <a:t>or </a:t>
            </a:r>
            <a:r>
              <a:rPr lang="en-US" sz="1200" b="1" dirty="0" err="1">
                <a:solidFill>
                  <a:schemeClr val="bg1"/>
                </a:solidFill>
                <a:latin typeface="Arial"/>
                <a:cs typeface="Arial"/>
                <a:hlinkClick r:id="rId4" action="ppaction://hlinkfile"/>
              </a:rPr>
              <a:t>jcimino@yonkerspublicschools.org</a:t>
            </a:r>
            <a:endParaRPr lang="en-US" sz="1200" b="1" dirty="0">
              <a:solidFill>
                <a:schemeClr val="bg1"/>
              </a:solidFill>
              <a:latin typeface="Arial"/>
              <a:cs typeface="Aria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60768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Storage Bins </a:t>
            </a:r>
            <a:r>
              <a:rPr lang="en-US" sz="2400" dirty="0">
                <a:solidFill>
                  <a:schemeClr val="bg1"/>
                </a:solidFill>
                <a:ea typeface="+mn-lt"/>
                <a:cs typeface="+mn-lt"/>
              </a:rPr>
              <a:t>no bigger than 12”X6.5”X6” </a:t>
            </a:r>
            <a:endParaRPr lang="en-US" sz="2400" dirty="0">
              <a:solidFill>
                <a:schemeClr val="bg1"/>
              </a:solidFill>
              <a:cs typeface="Calibri"/>
            </a:endParaRPr>
          </a:p>
        </p:txBody>
      </p:sp>
      <p:pic>
        <p:nvPicPr>
          <p:cNvPr id="5" name="Picture 5" descr="A picture containing monitor, car, sitting, table&#10;&#10;Description automatically generated">
            <a:hlinkClick r:id="rId2"/>
            <a:extLst>
              <a:ext uri="{FF2B5EF4-FFF2-40B4-BE49-F238E27FC236}">
                <a16:creationId xmlns:a16="http://schemas.microsoft.com/office/drawing/2014/main" id="{CD9CAF6E-4053-44AD-861A-9865C216CE8B}"/>
              </a:ext>
            </a:extLst>
          </p:cNvPr>
          <p:cNvPicPr>
            <a:picLocks noChangeAspect="1"/>
          </p:cNvPicPr>
          <p:nvPr/>
        </p:nvPicPr>
        <p:blipFill>
          <a:blip r:embed="rId3"/>
          <a:stretch>
            <a:fillRect/>
          </a:stretch>
        </p:blipFill>
        <p:spPr>
          <a:xfrm>
            <a:off x="8744424" y="1820487"/>
            <a:ext cx="2743200" cy="2149983"/>
          </a:xfrm>
          <a:prstGeom prst="rect">
            <a:avLst/>
          </a:prstGeom>
        </p:spPr>
      </p:pic>
      <p:pic>
        <p:nvPicPr>
          <p:cNvPr id="14" name="Picture 14" descr="A close up of a box&#10;&#10;Description automatically generated">
            <a:hlinkClick r:id="rId4"/>
            <a:extLst>
              <a:ext uri="{FF2B5EF4-FFF2-40B4-BE49-F238E27FC236}">
                <a16:creationId xmlns:a16="http://schemas.microsoft.com/office/drawing/2014/main" id="{6C4BAB94-4EEB-4287-A70F-70DEE05CF567}"/>
              </a:ext>
            </a:extLst>
          </p:cNvPr>
          <p:cNvPicPr>
            <a:picLocks noChangeAspect="1"/>
          </p:cNvPicPr>
          <p:nvPr/>
        </p:nvPicPr>
        <p:blipFill>
          <a:blip r:embed="rId5"/>
          <a:stretch>
            <a:fillRect/>
          </a:stretch>
        </p:blipFill>
        <p:spPr>
          <a:xfrm>
            <a:off x="6506031" y="3970470"/>
            <a:ext cx="3144984" cy="2643193"/>
          </a:xfrm>
          <a:prstGeom prst="rect">
            <a:avLst/>
          </a:prstGeom>
        </p:spPr>
      </p:pic>
      <p:sp>
        <p:nvSpPr>
          <p:cNvPr id="12" name="Rectangle 11">
            <a:extLst>
              <a:ext uri="{FF2B5EF4-FFF2-40B4-BE49-F238E27FC236}">
                <a16:creationId xmlns:a16="http://schemas.microsoft.com/office/drawing/2014/main" id="{CA0EE7CF-59E7-B647-9B6C-B910EB5FF9CA}"/>
              </a:ext>
            </a:extLst>
          </p:cNvPr>
          <p:cNvSpPr/>
          <p:nvPr/>
        </p:nvSpPr>
        <p:spPr>
          <a:xfrm>
            <a:off x="6536035" y="697743"/>
            <a:ext cx="2534284" cy="369332"/>
          </a:xfrm>
          <a:prstGeom prst="rect">
            <a:avLst/>
          </a:prstGeom>
        </p:spPr>
        <p:txBody>
          <a:bodyPr wrap="none">
            <a:spAutoFit/>
          </a:bodyPr>
          <a:lstStyle/>
          <a:p>
            <a:r>
              <a:rPr lang="en-US" dirty="0">
                <a:solidFill>
                  <a:schemeClr val="bg1"/>
                </a:solidFill>
              </a:rPr>
              <a:t>(Click Images for Pricing) </a:t>
            </a:r>
          </a:p>
        </p:txBody>
      </p:sp>
      <p:pic>
        <p:nvPicPr>
          <p:cNvPr id="2" name="Picture 1" descr="81e0swUOIEL._AC_SX355_.jp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662" y="1801522"/>
            <a:ext cx="2618126" cy="2109251"/>
          </a:xfrm>
          <a:prstGeom prst="rect">
            <a:avLst/>
          </a:prstGeom>
        </p:spPr>
      </p:pic>
      <p:pic>
        <p:nvPicPr>
          <p:cNvPr id="2050" name="Picture 2">
            <a:hlinkClick r:id="rId8"/>
            <a:extLst>
              <a:ext uri="{FF2B5EF4-FFF2-40B4-BE49-F238E27FC236}">
                <a16:creationId xmlns:a16="http://schemas.microsoft.com/office/drawing/2014/main" id="{8D8C310F-37FE-2CF9-9507-EBB2337017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8504" y="4009640"/>
            <a:ext cx="3144984" cy="25938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10"/>
            <a:extLst>
              <a:ext uri="{FF2B5EF4-FFF2-40B4-BE49-F238E27FC236}">
                <a16:creationId xmlns:a16="http://schemas.microsoft.com/office/drawing/2014/main" id="{A10EA042-93A2-F5A4-7618-DB49232AEA00}"/>
              </a:ext>
            </a:extLst>
          </p:cNvPr>
          <p:cNvPicPr>
            <a:picLocks noChangeAspect="1"/>
          </p:cNvPicPr>
          <p:nvPr/>
        </p:nvPicPr>
        <p:blipFill>
          <a:blip r:embed="rId11"/>
          <a:stretch>
            <a:fillRect/>
          </a:stretch>
        </p:blipFill>
        <p:spPr>
          <a:xfrm>
            <a:off x="4129391" y="1417606"/>
            <a:ext cx="3283231" cy="2581813"/>
          </a:xfrm>
          <a:prstGeom prst="rect">
            <a:avLst/>
          </a:prstGeom>
        </p:spPr>
      </p:pic>
    </p:spTree>
    <p:extLst>
      <p:ext uri="{BB962C8B-B14F-4D97-AF65-F5344CB8AC3E}">
        <p14:creationId xmlns:p14="http://schemas.microsoft.com/office/powerpoint/2010/main" val="99031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60768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Combination Locks</a:t>
            </a:r>
            <a:endParaRPr lang="en-US" sz="2400" dirty="0">
              <a:solidFill>
                <a:schemeClr val="bg1"/>
              </a:solidFill>
              <a:cs typeface="Calibri"/>
            </a:endParaRPr>
          </a:p>
        </p:txBody>
      </p:sp>
      <p:sp>
        <p:nvSpPr>
          <p:cNvPr id="12" name="Rectangle 11">
            <a:extLst>
              <a:ext uri="{FF2B5EF4-FFF2-40B4-BE49-F238E27FC236}">
                <a16:creationId xmlns:a16="http://schemas.microsoft.com/office/drawing/2014/main" id="{CA0EE7CF-59E7-B647-9B6C-B910EB5FF9CA}"/>
              </a:ext>
            </a:extLst>
          </p:cNvPr>
          <p:cNvSpPr/>
          <p:nvPr/>
        </p:nvSpPr>
        <p:spPr>
          <a:xfrm>
            <a:off x="4229253" y="675864"/>
            <a:ext cx="2534284" cy="369332"/>
          </a:xfrm>
          <a:prstGeom prst="rect">
            <a:avLst/>
          </a:prstGeom>
        </p:spPr>
        <p:txBody>
          <a:bodyPr wrap="none">
            <a:spAutoFit/>
          </a:bodyPr>
          <a:lstStyle/>
          <a:p>
            <a:r>
              <a:rPr lang="en-US" dirty="0">
                <a:solidFill>
                  <a:schemeClr val="bg1"/>
                </a:solidFill>
              </a:rPr>
              <a:t>(Click Images for Pricing) </a:t>
            </a:r>
          </a:p>
        </p:txBody>
      </p:sp>
      <p:pic>
        <p:nvPicPr>
          <p:cNvPr id="4098" name="Picture 2">
            <a:hlinkClick r:id="rId2"/>
            <a:extLst>
              <a:ext uri="{FF2B5EF4-FFF2-40B4-BE49-F238E27FC236}">
                <a16:creationId xmlns:a16="http://schemas.microsoft.com/office/drawing/2014/main" id="{F4A7DBC4-F0EA-DDD4-096C-CBB0F6158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20" y="2261299"/>
            <a:ext cx="3775819" cy="37758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4C0B4B-366E-5DFF-37CB-6B7439BB0957}"/>
              </a:ext>
            </a:extLst>
          </p:cNvPr>
          <p:cNvSpPr txBox="1"/>
          <p:nvPr/>
        </p:nvSpPr>
        <p:spPr>
          <a:xfrm>
            <a:off x="78126" y="1395044"/>
            <a:ext cx="7197977" cy="338554"/>
          </a:xfrm>
          <a:prstGeom prst="rect">
            <a:avLst/>
          </a:prstGeom>
          <a:noFill/>
        </p:spPr>
        <p:txBody>
          <a:bodyPr wrap="square" rtlCol="0">
            <a:spAutoFit/>
          </a:bodyPr>
          <a:lstStyle/>
          <a:p>
            <a:r>
              <a:rPr lang="en-US" sz="1600" b="1" dirty="0"/>
              <a:t>*Students must memorize code otherwise lock may be clipped and destroyed.</a:t>
            </a:r>
          </a:p>
        </p:txBody>
      </p:sp>
      <p:pic>
        <p:nvPicPr>
          <p:cNvPr id="4102" name="Picture 6">
            <a:hlinkClick r:id="rId4"/>
            <a:extLst>
              <a:ext uri="{FF2B5EF4-FFF2-40B4-BE49-F238E27FC236}">
                <a16:creationId xmlns:a16="http://schemas.microsoft.com/office/drawing/2014/main" id="{47084554-EC89-2CE8-B47B-58D10F437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3974" y="2060635"/>
            <a:ext cx="2062465" cy="417714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hlinkClick r:id="rId6"/>
            <a:extLst>
              <a:ext uri="{FF2B5EF4-FFF2-40B4-BE49-F238E27FC236}">
                <a16:creationId xmlns:a16="http://schemas.microsoft.com/office/drawing/2014/main" id="{5199A210-7688-023D-672C-8EDA69D8D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976" y="2501489"/>
            <a:ext cx="3355460" cy="34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03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112114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F0000"/>
                </a:solidFill>
                <a:cs typeface="Calibri"/>
              </a:rPr>
              <a:t>Do Not Buy These Storage Bins </a:t>
            </a:r>
            <a:r>
              <a:rPr lang="en-US" sz="2400" dirty="0">
                <a:solidFill>
                  <a:schemeClr val="bg1"/>
                </a:solidFill>
                <a:cs typeface="Calibri"/>
              </a:rPr>
              <a:t>(Too Big, bad quality, and too expensive) </a:t>
            </a:r>
          </a:p>
        </p:txBody>
      </p:sp>
      <p:pic>
        <p:nvPicPr>
          <p:cNvPr id="2" name="Picture 2" descr="A cake sitting on top of a table&#10;&#10;Description automatically generated">
            <a:extLst>
              <a:ext uri="{FF2B5EF4-FFF2-40B4-BE49-F238E27FC236}">
                <a16:creationId xmlns:a16="http://schemas.microsoft.com/office/drawing/2014/main" id="{8F63E07A-D1F7-44B0-AE3B-848989F154EF}"/>
              </a:ext>
            </a:extLst>
          </p:cNvPr>
          <p:cNvPicPr>
            <a:picLocks noChangeAspect="1"/>
          </p:cNvPicPr>
          <p:nvPr/>
        </p:nvPicPr>
        <p:blipFill>
          <a:blip r:embed="rId2"/>
          <a:stretch>
            <a:fillRect/>
          </a:stretch>
        </p:blipFill>
        <p:spPr>
          <a:xfrm>
            <a:off x="5069457" y="1711200"/>
            <a:ext cx="2743200" cy="2802997"/>
          </a:xfrm>
          <a:prstGeom prst="rect">
            <a:avLst/>
          </a:prstGeom>
        </p:spPr>
      </p:pic>
      <p:pic>
        <p:nvPicPr>
          <p:cNvPr id="3" name="Picture 6" descr="A picture containing table, sitting, colorful, desk&#10;&#10;Description automatically generated">
            <a:extLst>
              <a:ext uri="{FF2B5EF4-FFF2-40B4-BE49-F238E27FC236}">
                <a16:creationId xmlns:a16="http://schemas.microsoft.com/office/drawing/2014/main" id="{EC55EFE3-0497-40A1-A923-82EEC353BAA0}"/>
              </a:ext>
            </a:extLst>
          </p:cNvPr>
          <p:cNvPicPr>
            <a:picLocks noChangeAspect="1"/>
          </p:cNvPicPr>
          <p:nvPr/>
        </p:nvPicPr>
        <p:blipFill>
          <a:blip r:embed="rId3"/>
          <a:stretch>
            <a:fillRect/>
          </a:stretch>
        </p:blipFill>
        <p:spPr>
          <a:xfrm>
            <a:off x="8793193" y="1630667"/>
            <a:ext cx="2743200" cy="2820288"/>
          </a:xfrm>
          <a:prstGeom prst="rect">
            <a:avLst/>
          </a:prstGeom>
        </p:spPr>
      </p:pic>
      <p:pic>
        <p:nvPicPr>
          <p:cNvPr id="7" name="Picture 7" descr="A picture containing table, bag&#10;&#10;Description automatically generated">
            <a:extLst>
              <a:ext uri="{FF2B5EF4-FFF2-40B4-BE49-F238E27FC236}">
                <a16:creationId xmlns:a16="http://schemas.microsoft.com/office/drawing/2014/main" id="{8E39C4F8-44D5-4AEE-9D2D-6156C2464F62}"/>
              </a:ext>
            </a:extLst>
          </p:cNvPr>
          <p:cNvPicPr>
            <a:picLocks noChangeAspect="1"/>
          </p:cNvPicPr>
          <p:nvPr/>
        </p:nvPicPr>
        <p:blipFill>
          <a:blip r:embed="rId4"/>
          <a:stretch>
            <a:fillRect/>
          </a:stretch>
        </p:blipFill>
        <p:spPr>
          <a:xfrm>
            <a:off x="583721" y="1717674"/>
            <a:ext cx="2743200" cy="2646274"/>
          </a:xfrm>
          <a:prstGeom prst="rect">
            <a:avLst/>
          </a:prstGeom>
        </p:spPr>
      </p:pic>
      <p:pic>
        <p:nvPicPr>
          <p:cNvPr id="8" name="Picture 10" descr="A picture containing table, sitting, bed, old&#10;&#10;Description automatically generated">
            <a:extLst>
              <a:ext uri="{FF2B5EF4-FFF2-40B4-BE49-F238E27FC236}">
                <a16:creationId xmlns:a16="http://schemas.microsoft.com/office/drawing/2014/main" id="{F0E26AC3-0FD8-4A5A-BF7B-D7FC556745EA}"/>
              </a:ext>
            </a:extLst>
          </p:cNvPr>
          <p:cNvPicPr>
            <a:picLocks noChangeAspect="1"/>
          </p:cNvPicPr>
          <p:nvPr/>
        </p:nvPicPr>
        <p:blipFill>
          <a:blip r:embed="rId5"/>
          <a:stretch>
            <a:fillRect/>
          </a:stretch>
        </p:blipFill>
        <p:spPr>
          <a:xfrm>
            <a:off x="2654060" y="4260929"/>
            <a:ext cx="2743200" cy="2448065"/>
          </a:xfrm>
          <a:prstGeom prst="rect">
            <a:avLst/>
          </a:prstGeom>
        </p:spPr>
      </p:pic>
      <p:pic>
        <p:nvPicPr>
          <p:cNvPr id="11" name="Picture 11" descr="A picture containing table, sitting, bed, stool&#10;&#10;Description automatically generated">
            <a:extLst>
              <a:ext uri="{FF2B5EF4-FFF2-40B4-BE49-F238E27FC236}">
                <a16:creationId xmlns:a16="http://schemas.microsoft.com/office/drawing/2014/main" id="{33B195FC-F2FC-4B36-A16F-9EEC6E8F7E5D}"/>
              </a:ext>
            </a:extLst>
          </p:cNvPr>
          <p:cNvPicPr>
            <a:picLocks noChangeAspect="1"/>
          </p:cNvPicPr>
          <p:nvPr/>
        </p:nvPicPr>
        <p:blipFill>
          <a:blip r:embed="rId6"/>
          <a:stretch>
            <a:fillRect/>
          </a:stretch>
        </p:blipFill>
        <p:spPr>
          <a:xfrm>
            <a:off x="6981645" y="4575853"/>
            <a:ext cx="2743200" cy="2048256"/>
          </a:xfrm>
          <a:prstGeom prst="rect">
            <a:avLst/>
          </a:prstGeom>
        </p:spPr>
      </p:pic>
    </p:spTree>
    <p:extLst>
      <p:ext uri="{BB962C8B-B14F-4D97-AF65-F5344CB8AC3E}">
        <p14:creationId xmlns:p14="http://schemas.microsoft.com/office/powerpoint/2010/main" val="293583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7D0ACF2-7856-4E74-B2F9-7277F281B3C8}"/>
              </a:ext>
            </a:extLst>
          </p:cNvPr>
          <p:cNvSpPr txBox="1"/>
          <p:nvPr/>
        </p:nvSpPr>
        <p:spPr>
          <a:xfrm>
            <a:off x="583721" y="497456"/>
            <a:ext cx="23386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cs typeface="Calibri"/>
              </a:rPr>
              <a:t>Fashion Art </a:t>
            </a:r>
            <a:r>
              <a:rPr lang="en-US" sz="2400" dirty="0">
                <a:solidFill>
                  <a:schemeClr val="bg1"/>
                </a:solidFill>
                <a:cs typeface="Calibri"/>
              </a:rPr>
              <a:t> </a:t>
            </a:r>
          </a:p>
        </p:txBody>
      </p:sp>
      <p:sp>
        <p:nvSpPr>
          <p:cNvPr id="12" name="Rectangle 11">
            <a:extLst>
              <a:ext uri="{FF2B5EF4-FFF2-40B4-BE49-F238E27FC236}">
                <a16:creationId xmlns:a16="http://schemas.microsoft.com/office/drawing/2014/main" id="{19522D3F-7F86-D841-BF39-37935848662F}"/>
              </a:ext>
            </a:extLst>
          </p:cNvPr>
          <p:cNvSpPr/>
          <p:nvPr/>
        </p:nvSpPr>
        <p:spPr>
          <a:xfrm>
            <a:off x="2875082" y="711371"/>
            <a:ext cx="2534284" cy="369332"/>
          </a:xfrm>
          <a:prstGeom prst="rect">
            <a:avLst/>
          </a:prstGeom>
        </p:spPr>
        <p:txBody>
          <a:bodyPr wrap="none">
            <a:spAutoFit/>
          </a:bodyPr>
          <a:lstStyle/>
          <a:p>
            <a:r>
              <a:rPr lang="en-US" dirty="0">
                <a:solidFill>
                  <a:schemeClr val="bg1"/>
                </a:solidFill>
              </a:rPr>
              <a:t>(Click Images for Pricing) </a:t>
            </a:r>
          </a:p>
        </p:txBody>
      </p:sp>
      <p:pic>
        <p:nvPicPr>
          <p:cNvPr id="4" name="Picture 3" descr="91Wlk7fv5dL._AC_SY679_.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08761">
            <a:off x="866796" y="2169902"/>
            <a:ext cx="2832419" cy="3778413"/>
          </a:xfrm>
          <a:prstGeom prst="rect">
            <a:avLst/>
          </a:prstGeom>
          <a:ln>
            <a:noFill/>
          </a:ln>
          <a:effectLst>
            <a:outerShdw blurRad="292100" dist="139700" dir="2700000" algn="tl" rotWithShape="0">
              <a:srgbClr val="333333">
                <a:alpha val="65000"/>
              </a:srgbClr>
            </a:outerShdw>
          </a:effectLst>
        </p:spPr>
      </p:pic>
      <p:pic>
        <p:nvPicPr>
          <p:cNvPr id="5" name="Picture 4" descr="Journal.jpe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08761">
            <a:off x="8185930" y="2085368"/>
            <a:ext cx="3164938" cy="3992823"/>
          </a:xfrm>
          <a:prstGeom prst="rect">
            <a:avLst/>
          </a:prstGeom>
        </p:spPr>
      </p:pic>
      <p:pic>
        <p:nvPicPr>
          <p:cNvPr id="6" name="Picture 5" descr="Tracing.jpe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08761">
            <a:off x="4352553" y="2020384"/>
            <a:ext cx="3076769" cy="4119452"/>
          </a:xfrm>
          <a:prstGeom prst="rect">
            <a:avLst/>
          </a:prstGeom>
        </p:spPr>
      </p:pic>
    </p:spTree>
    <p:extLst>
      <p:ext uri="{BB962C8B-B14F-4D97-AF65-F5344CB8AC3E}">
        <p14:creationId xmlns:p14="http://schemas.microsoft.com/office/powerpoint/2010/main" val="298133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7D0ACF2-7856-4E74-B2F9-7277F281B3C8}"/>
              </a:ext>
            </a:extLst>
          </p:cNvPr>
          <p:cNvSpPr txBox="1"/>
          <p:nvPr/>
        </p:nvSpPr>
        <p:spPr>
          <a:xfrm>
            <a:off x="583721" y="497456"/>
            <a:ext cx="41389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cs typeface="Calibri"/>
              </a:rPr>
              <a:t>Sewing Sample Book</a:t>
            </a:r>
            <a:r>
              <a:rPr lang="en-US" sz="2400" dirty="0">
                <a:solidFill>
                  <a:schemeClr val="bg1"/>
                </a:solidFill>
                <a:cs typeface="Calibri"/>
              </a:rPr>
              <a:t> </a:t>
            </a:r>
          </a:p>
        </p:txBody>
      </p:sp>
      <p:sp>
        <p:nvSpPr>
          <p:cNvPr id="12" name="Rectangle 11">
            <a:extLst>
              <a:ext uri="{FF2B5EF4-FFF2-40B4-BE49-F238E27FC236}">
                <a16:creationId xmlns:a16="http://schemas.microsoft.com/office/drawing/2014/main" id="{19522D3F-7F86-D841-BF39-37935848662F}"/>
              </a:ext>
            </a:extLst>
          </p:cNvPr>
          <p:cNvSpPr/>
          <p:nvPr/>
        </p:nvSpPr>
        <p:spPr>
          <a:xfrm>
            <a:off x="4946643" y="711371"/>
            <a:ext cx="2534284" cy="369332"/>
          </a:xfrm>
          <a:prstGeom prst="rect">
            <a:avLst/>
          </a:prstGeom>
        </p:spPr>
        <p:txBody>
          <a:bodyPr wrap="none">
            <a:spAutoFit/>
          </a:bodyPr>
          <a:lstStyle/>
          <a:p>
            <a:r>
              <a:rPr lang="en-US" dirty="0">
                <a:solidFill>
                  <a:schemeClr val="bg1"/>
                </a:solidFill>
              </a:rPr>
              <a:t>(Click Images for Pricing) </a:t>
            </a:r>
          </a:p>
        </p:txBody>
      </p:sp>
      <p:pic>
        <p:nvPicPr>
          <p:cNvPr id="2" name="Picture 1" descr="61+al-51fnL._AC_SX522_.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715" y="2219218"/>
            <a:ext cx="3349530" cy="3920618"/>
          </a:xfrm>
          <a:prstGeom prst="rect">
            <a:avLst/>
          </a:prstGeom>
        </p:spPr>
      </p:pic>
      <p:sp>
        <p:nvSpPr>
          <p:cNvPr id="11" name="TextBox 10">
            <a:extLst>
              <a:ext uri="{FF2B5EF4-FFF2-40B4-BE49-F238E27FC236}">
                <a16:creationId xmlns:a16="http://schemas.microsoft.com/office/drawing/2014/main" id="{789F2A65-CCBF-FA4D-B8B4-2BE63AA88A03}"/>
              </a:ext>
            </a:extLst>
          </p:cNvPr>
          <p:cNvSpPr txBox="1"/>
          <p:nvPr/>
        </p:nvSpPr>
        <p:spPr>
          <a:xfrm>
            <a:off x="2805615" y="5934418"/>
            <a:ext cx="2465355" cy="307777"/>
          </a:xfrm>
          <a:prstGeom prst="rect">
            <a:avLst/>
          </a:prstGeom>
          <a:noFill/>
        </p:spPr>
        <p:txBody>
          <a:bodyPr wrap="none" rtlCol="0">
            <a:spAutoFit/>
          </a:bodyPr>
          <a:lstStyle/>
          <a:p>
            <a:r>
              <a:rPr lang="en-US" sz="1400" b="1" dirty="0"/>
              <a:t>*Must be a 3 inch spine binder</a:t>
            </a:r>
          </a:p>
        </p:txBody>
      </p:sp>
      <p:pic>
        <p:nvPicPr>
          <p:cNvPr id="3" name="Picture 2">
            <a:hlinkClick r:id="rId4"/>
          </p:cNvPr>
          <p:cNvPicPr>
            <a:picLocks noChangeAspect="1"/>
          </p:cNvPicPr>
          <p:nvPr/>
        </p:nvPicPr>
        <p:blipFill>
          <a:blip r:embed="rId5"/>
          <a:stretch>
            <a:fillRect/>
          </a:stretch>
        </p:blipFill>
        <p:spPr>
          <a:xfrm>
            <a:off x="5789995" y="1947980"/>
            <a:ext cx="5189101" cy="4105553"/>
          </a:xfrm>
          <a:prstGeom prst="rect">
            <a:avLst/>
          </a:prstGeom>
        </p:spPr>
      </p:pic>
    </p:spTree>
    <p:extLst>
      <p:ext uri="{BB962C8B-B14F-4D97-AF65-F5344CB8AC3E}">
        <p14:creationId xmlns:p14="http://schemas.microsoft.com/office/powerpoint/2010/main" val="344745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73295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10</a:t>
            </a:r>
            <a:r>
              <a:rPr lang="en-US" sz="3600" baseline="30000" dirty="0">
                <a:solidFill>
                  <a:schemeClr val="bg1"/>
                </a:solidFill>
                <a:ea typeface="+mn-lt"/>
                <a:cs typeface="+mn-lt"/>
              </a:rPr>
              <a:t>th</a:t>
            </a:r>
            <a:r>
              <a:rPr lang="en-US" sz="3600" dirty="0">
                <a:solidFill>
                  <a:schemeClr val="bg1"/>
                </a:solidFill>
                <a:ea typeface="+mn-lt"/>
                <a:cs typeface="+mn-lt"/>
              </a:rPr>
              <a:t> Grade Sewing Patterns</a:t>
            </a:r>
            <a:endParaRPr lang="en-US" sz="3600" dirty="0">
              <a:solidFill>
                <a:schemeClr val="bg1"/>
              </a:solidFill>
              <a:cs typeface="Calibri"/>
            </a:endParaRPr>
          </a:p>
        </p:txBody>
      </p:sp>
      <p:sp>
        <p:nvSpPr>
          <p:cNvPr id="12" name="Rectangle 11">
            <a:extLst>
              <a:ext uri="{FF2B5EF4-FFF2-40B4-BE49-F238E27FC236}">
                <a16:creationId xmlns:a16="http://schemas.microsoft.com/office/drawing/2014/main" id="{2BC8C5B6-5D21-5149-97A9-AD84D7F812CD}"/>
              </a:ext>
            </a:extLst>
          </p:cNvPr>
          <p:cNvSpPr/>
          <p:nvPr/>
        </p:nvSpPr>
        <p:spPr>
          <a:xfrm>
            <a:off x="5688028" y="682562"/>
            <a:ext cx="2534284" cy="369332"/>
          </a:xfrm>
          <a:prstGeom prst="rect">
            <a:avLst/>
          </a:prstGeom>
        </p:spPr>
        <p:txBody>
          <a:bodyPr wrap="none">
            <a:spAutoFit/>
          </a:bodyPr>
          <a:lstStyle/>
          <a:p>
            <a:r>
              <a:rPr lang="en-US" dirty="0">
                <a:solidFill>
                  <a:schemeClr val="bg1"/>
                </a:solidFill>
              </a:rPr>
              <a:t>(Click Images for Pricing) </a:t>
            </a:r>
          </a:p>
        </p:txBody>
      </p:sp>
      <p:sp>
        <p:nvSpPr>
          <p:cNvPr id="17" name="Rectangle 16">
            <a:extLst>
              <a:ext uri="{FF2B5EF4-FFF2-40B4-BE49-F238E27FC236}">
                <a16:creationId xmlns:a16="http://schemas.microsoft.com/office/drawing/2014/main" id="{FF221EEC-D127-C640-BD0E-8A20191A4121}"/>
              </a:ext>
            </a:extLst>
          </p:cNvPr>
          <p:cNvSpPr/>
          <p:nvPr/>
        </p:nvSpPr>
        <p:spPr>
          <a:xfrm>
            <a:off x="2991552" y="6211390"/>
            <a:ext cx="5392951" cy="584775"/>
          </a:xfrm>
          <a:prstGeom prst="rect">
            <a:avLst/>
          </a:prstGeom>
        </p:spPr>
        <p:txBody>
          <a:bodyPr wrap="none">
            <a:spAutoFit/>
          </a:bodyPr>
          <a:lstStyle/>
          <a:p>
            <a:r>
              <a:rPr lang="en-US" sz="1600" dirty="0"/>
              <a:t>*Both patterns are required for introduction to sewing apparel</a:t>
            </a:r>
          </a:p>
          <a:p>
            <a:r>
              <a:rPr lang="en-US" sz="1600" dirty="0"/>
              <a:t>*Required on the first day of school. </a:t>
            </a:r>
          </a:p>
        </p:txBody>
      </p:sp>
      <p:pic>
        <p:nvPicPr>
          <p:cNvPr id="2" name="Picture 1" descr="Pattern.jpe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538" y="1860523"/>
            <a:ext cx="2855067" cy="41376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hlinkClick r:id="rId4"/>
            <a:extLst>
              <a:ext uri="{FF2B5EF4-FFF2-40B4-BE49-F238E27FC236}">
                <a16:creationId xmlns:a16="http://schemas.microsoft.com/office/drawing/2014/main" id="{E0A2296C-3F1A-C3B5-CAEB-87862A9CF7E4}"/>
              </a:ext>
            </a:extLst>
          </p:cNvPr>
          <p:cNvPicPr>
            <a:picLocks noChangeAspect="1"/>
          </p:cNvPicPr>
          <p:nvPr/>
        </p:nvPicPr>
        <p:blipFill rotWithShape="1">
          <a:blip r:embed="rId5">
            <a:extLst>
              <a:ext uri="{28A0092B-C50C-407E-A947-70E740481C1C}">
                <a14:useLocalDpi xmlns:a14="http://schemas.microsoft.com/office/drawing/2010/main" val="0"/>
              </a:ext>
            </a:extLst>
          </a:blip>
          <a:srcRect t="898"/>
          <a:stretch/>
        </p:blipFill>
        <p:spPr>
          <a:xfrm>
            <a:off x="2802087" y="1838712"/>
            <a:ext cx="2912108" cy="4159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878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73295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10</a:t>
            </a:r>
            <a:r>
              <a:rPr lang="en-US" sz="3600" baseline="30000" dirty="0">
                <a:solidFill>
                  <a:schemeClr val="bg1"/>
                </a:solidFill>
                <a:ea typeface="+mn-lt"/>
                <a:cs typeface="+mn-lt"/>
              </a:rPr>
              <a:t>th</a:t>
            </a:r>
            <a:r>
              <a:rPr lang="en-US" sz="3600" dirty="0">
                <a:solidFill>
                  <a:schemeClr val="bg1"/>
                </a:solidFill>
                <a:ea typeface="+mn-lt"/>
                <a:cs typeface="+mn-lt"/>
              </a:rPr>
              <a:t> Grade 4-5 yards. of Muslin </a:t>
            </a:r>
            <a:endParaRPr lang="en-US" sz="3600" dirty="0">
              <a:solidFill>
                <a:schemeClr val="bg1"/>
              </a:solidFill>
              <a:cs typeface="Calibri"/>
            </a:endParaRPr>
          </a:p>
        </p:txBody>
      </p:sp>
      <p:sp>
        <p:nvSpPr>
          <p:cNvPr id="12" name="Rectangle 11">
            <a:extLst>
              <a:ext uri="{FF2B5EF4-FFF2-40B4-BE49-F238E27FC236}">
                <a16:creationId xmlns:a16="http://schemas.microsoft.com/office/drawing/2014/main" id="{2BC8C5B6-5D21-5149-97A9-AD84D7F812CD}"/>
              </a:ext>
            </a:extLst>
          </p:cNvPr>
          <p:cNvSpPr/>
          <p:nvPr/>
        </p:nvSpPr>
        <p:spPr>
          <a:xfrm>
            <a:off x="6405007" y="682562"/>
            <a:ext cx="2534284" cy="369332"/>
          </a:xfrm>
          <a:prstGeom prst="rect">
            <a:avLst/>
          </a:prstGeom>
        </p:spPr>
        <p:txBody>
          <a:bodyPr wrap="none">
            <a:spAutoFit/>
          </a:bodyPr>
          <a:lstStyle/>
          <a:p>
            <a:r>
              <a:rPr lang="en-US" dirty="0">
                <a:solidFill>
                  <a:schemeClr val="bg1"/>
                </a:solidFill>
              </a:rPr>
              <a:t>(Click Images for Pricing) </a:t>
            </a:r>
          </a:p>
        </p:txBody>
      </p:sp>
      <p:sp>
        <p:nvSpPr>
          <p:cNvPr id="17" name="Rectangle 16">
            <a:extLst>
              <a:ext uri="{FF2B5EF4-FFF2-40B4-BE49-F238E27FC236}">
                <a16:creationId xmlns:a16="http://schemas.microsoft.com/office/drawing/2014/main" id="{FF221EEC-D127-C640-BD0E-8A20191A4121}"/>
              </a:ext>
            </a:extLst>
          </p:cNvPr>
          <p:cNvSpPr/>
          <p:nvPr/>
        </p:nvSpPr>
        <p:spPr>
          <a:xfrm>
            <a:off x="2991552" y="6211390"/>
            <a:ext cx="5392951" cy="584775"/>
          </a:xfrm>
          <a:prstGeom prst="rect">
            <a:avLst/>
          </a:prstGeom>
        </p:spPr>
        <p:txBody>
          <a:bodyPr wrap="none">
            <a:spAutoFit/>
          </a:bodyPr>
          <a:lstStyle/>
          <a:p>
            <a:r>
              <a:rPr lang="en-US" sz="1600" dirty="0"/>
              <a:t>*Both patterns are required for introduction to sewing apparel</a:t>
            </a:r>
          </a:p>
          <a:p>
            <a:r>
              <a:rPr lang="en-US" sz="1600" dirty="0"/>
              <a:t>*Required on the first day of school. </a:t>
            </a:r>
          </a:p>
        </p:txBody>
      </p:sp>
      <p:pic>
        <p:nvPicPr>
          <p:cNvPr id="1026" name="Picture 2">
            <a:hlinkClick r:id="rId2"/>
            <a:extLst>
              <a:ext uri="{FF2B5EF4-FFF2-40B4-BE49-F238E27FC236}">
                <a16:creationId xmlns:a16="http://schemas.microsoft.com/office/drawing/2014/main" id="{B6E95D5C-3AB1-7E25-F9FC-C2D48C4457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73" r="20596"/>
          <a:stretch/>
        </p:blipFill>
        <p:spPr bwMode="auto">
          <a:xfrm>
            <a:off x="525574" y="1707743"/>
            <a:ext cx="5162453" cy="3987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4"/>
            <a:extLst>
              <a:ext uri="{FF2B5EF4-FFF2-40B4-BE49-F238E27FC236}">
                <a16:creationId xmlns:a16="http://schemas.microsoft.com/office/drawing/2014/main" id="{00AB901E-B603-7B32-7FE5-233CF10138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296" y="2221936"/>
            <a:ext cx="5067300" cy="295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4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98456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cs typeface="Calibri"/>
              </a:rPr>
              <a:t>Where to Shop</a:t>
            </a:r>
          </a:p>
        </p:txBody>
      </p:sp>
      <p:sp>
        <p:nvSpPr>
          <p:cNvPr id="2" name="TextBox 1">
            <a:extLst>
              <a:ext uri="{FF2B5EF4-FFF2-40B4-BE49-F238E27FC236}">
                <a16:creationId xmlns:a16="http://schemas.microsoft.com/office/drawing/2014/main" id="{E07CF42A-B442-48F5-ADD6-C6B1C8EA5F89}"/>
              </a:ext>
            </a:extLst>
          </p:cNvPr>
          <p:cNvSpPr txBox="1"/>
          <p:nvPr/>
        </p:nvSpPr>
        <p:spPr>
          <a:xfrm>
            <a:off x="928511" y="1591733"/>
            <a:ext cx="5029198"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Amazon</a:t>
            </a:r>
          </a:p>
          <a:p>
            <a:r>
              <a:rPr lang="en-US" sz="1600" dirty="0">
                <a:ea typeface="+mn-lt"/>
                <a:cs typeface="+mn-lt"/>
                <a:hlinkClick r:id="rId2"/>
              </a:rPr>
              <a:t>https://www.amazon.com/ref=nav_logo</a:t>
            </a:r>
            <a:endParaRPr lang="en-US" sz="1600" dirty="0">
              <a:cs typeface="Calibri"/>
            </a:endParaRPr>
          </a:p>
          <a:p>
            <a:endParaRPr lang="en-US" sz="1600" dirty="0">
              <a:ea typeface="+mn-lt"/>
              <a:cs typeface="+mn-lt"/>
            </a:endParaRPr>
          </a:p>
          <a:p>
            <a:r>
              <a:rPr lang="en-US" sz="1600" dirty="0">
                <a:ea typeface="+mn-lt"/>
                <a:cs typeface="+mn-lt"/>
              </a:rPr>
              <a:t>C.H. Martins</a:t>
            </a:r>
          </a:p>
          <a:p>
            <a:r>
              <a:rPr lang="en-US" sz="1600" dirty="0">
                <a:ea typeface="+mn-lt"/>
                <a:cs typeface="+mn-lt"/>
              </a:rPr>
              <a:t>2 Palisade Ave, Yonkers, NY 10701</a:t>
            </a:r>
            <a:endParaRPr lang="en-US" sz="1600" dirty="0">
              <a:cs typeface="Calibri"/>
            </a:endParaRPr>
          </a:p>
          <a:p>
            <a:r>
              <a:rPr lang="en-US" sz="1600" dirty="0">
                <a:ea typeface="+mn-lt"/>
                <a:cs typeface="+mn-lt"/>
                <a:hlinkClick r:id="rId3"/>
              </a:rPr>
              <a:t>https://www.chmartin.com/</a:t>
            </a:r>
            <a:endParaRPr lang="en-US" sz="1600" dirty="0">
              <a:ea typeface="+mn-lt"/>
              <a:cs typeface="+mn-lt"/>
            </a:endParaRPr>
          </a:p>
          <a:p>
            <a:endParaRPr lang="en-US" sz="1600" dirty="0">
              <a:ea typeface="+mn-lt"/>
              <a:cs typeface="+mn-lt"/>
            </a:endParaRPr>
          </a:p>
          <a:p>
            <a:r>
              <a:rPr lang="en-US" sz="1600" dirty="0">
                <a:ea typeface="+mn-lt"/>
                <a:cs typeface="+mn-lt"/>
              </a:rPr>
              <a:t>Daytona Trimming</a:t>
            </a:r>
          </a:p>
          <a:p>
            <a:r>
              <a:rPr lang="en-US" sz="1600" dirty="0">
                <a:ea typeface="+mn-lt"/>
                <a:cs typeface="+mn-lt"/>
              </a:rPr>
              <a:t>251 W 39th St, New York, NY 10018</a:t>
            </a:r>
            <a:endParaRPr lang="en-US" sz="1600" dirty="0">
              <a:cs typeface="Calibri"/>
            </a:endParaRPr>
          </a:p>
          <a:p>
            <a:r>
              <a:rPr lang="en-US" sz="1600" dirty="0">
                <a:ea typeface="+mn-lt"/>
                <a:cs typeface="+mn-lt"/>
                <a:hlinkClick r:id="rId4"/>
              </a:rPr>
              <a:t>https://daytonatrim.com/</a:t>
            </a:r>
            <a:endParaRPr lang="en-US" sz="1600" dirty="0">
              <a:cs typeface="Calibri"/>
            </a:endParaRPr>
          </a:p>
          <a:p>
            <a:endParaRPr lang="en-US" sz="1600" dirty="0">
              <a:ea typeface="+mn-lt"/>
              <a:cs typeface="+mn-lt"/>
            </a:endParaRPr>
          </a:p>
          <a:p>
            <a:r>
              <a:rPr lang="en-US" sz="1600" dirty="0">
                <a:cs typeface="Calibri"/>
              </a:rPr>
              <a:t>Etsy</a:t>
            </a:r>
          </a:p>
          <a:p>
            <a:r>
              <a:rPr lang="en-US" sz="1600" dirty="0">
                <a:ea typeface="+mn-lt"/>
                <a:cs typeface="+mn-lt"/>
                <a:hlinkClick r:id="rId5"/>
              </a:rPr>
              <a:t>https://www.etsy.com/market/sewing_supplies</a:t>
            </a:r>
            <a:endParaRPr lang="en-US" sz="1600" dirty="0">
              <a:ea typeface="+mn-lt"/>
              <a:cs typeface="+mn-lt"/>
            </a:endParaRPr>
          </a:p>
          <a:p>
            <a:endParaRPr lang="en-US" sz="1600" dirty="0">
              <a:ea typeface="+mn-lt"/>
              <a:cs typeface="+mn-lt"/>
            </a:endParaRPr>
          </a:p>
          <a:p>
            <a:r>
              <a:rPr lang="en-US" sz="1600" dirty="0">
                <a:ea typeface="+mn-lt"/>
                <a:cs typeface="+mn-lt"/>
              </a:rPr>
              <a:t>JoAnn</a:t>
            </a:r>
            <a:endParaRPr lang="en-US" sz="1600" dirty="0">
              <a:cs typeface="Calibri"/>
            </a:endParaRPr>
          </a:p>
          <a:p>
            <a:r>
              <a:rPr lang="en-US" sz="1600" dirty="0">
                <a:ea typeface="+mn-lt"/>
                <a:cs typeface="+mn-lt"/>
              </a:rPr>
              <a:t>965 Central Park Ave, Scarsdale, NY 10583</a:t>
            </a:r>
          </a:p>
          <a:p>
            <a:r>
              <a:rPr lang="en-US" sz="1600" dirty="0">
                <a:ea typeface="+mn-lt"/>
                <a:cs typeface="+mn-lt"/>
                <a:hlinkClick r:id="rId6"/>
              </a:rPr>
              <a:t>https://www.joann.com/</a:t>
            </a:r>
            <a:endParaRPr lang="en-US" sz="1600" dirty="0"/>
          </a:p>
          <a:p>
            <a:endParaRPr lang="en-US" sz="1400" dirty="0">
              <a:cs typeface="Calibri"/>
            </a:endParaRPr>
          </a:p>
          <a:p>
            <a:endParaRPr lang="en-US" sz="1400" dirty="0">
              <a:cs typeface="Calibri"/>
            </a:endParaRPr>
          </a:p>
          <a:p>
            <a:endParaRPr lang="en-US" sz="1400" dirty="0">
              <a:cs typeface="Calibri"/>
            </a:endParaRPr>
          </a:p>
        </p:txBody>
      </p:sp>
      <p:sp>
        <p:nvSpPr>
          <p:cNvPr id="8" name="TextBox 7">
            <a:extLst>
              <a:ext uri="{FF2B5EF4-FFF2-40B4-BE49-F238E27FC236}">
                <a16:creationId xmlns:a16="http://schemas.microsoft.com/office/drawing/2014/main" id="{C145595A-37C9-4363-9C8A-C73E3EE737E4}"/>
              </a:ext>
            </a:extLst>
          </p:cNvPr>
          <p:cNvSpPr txBox="1"/>
          <p:nvPr/>
        </p:nvSpPr>
        <p:spPr>
          <a:xfrm>
            <a:off x="6560607" y="1494719"/>
            <a:ext cx="5565422"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Michaels </a:t>
            </a:r>
          </a:p>
          <a:p>
            <a:r>
              <a:rPr lang="en-US" sz="1600" dirty="0">
                <a:ea typeface="+mn-lt"/>
                <a:cs typeface="+mn-lt"/>
              </a:rPr>
              <a:t>Cross County Mall 750 Central Park Ave, Yonkers, NY 10704</a:t>
            </a:r>
          </a:p>
          <a:p>
            <a:r>
              <a:rPr lang="en-US" sz="1600" dirty="0">
                <a:ea typeface="+mn-lt"/>
                <a:cs typeface="+mn-lt"/>
                <a:hlinkClick r:id="rId7"/>
              </a:rPr>
              <a:t>https://www.michaels.com/</a:t>
            </a:r>
            <a:endParaRPr lang="en-US" sz="1600" dirty="0">
              <a:ea typeface="+mn-lt"/>
              <a:cs typeface="+mn-lt"/>
            </a:endParaRPr>
          </a:p>
          <a:p>
            <a:endParaRPr lang="en-US" sz="1600" dirty="0">
              <a:ea typeface="+mn-lt"/>
              <a:cs typeface="+mn-lt"/>
            </a:endParaRPr>
          </a:p>
          <a:p>
            <a:r>
              <a:rPr lang="en-US" sz="1600" dirty="0">
                <a:ea typeface="+mn-lt"/>
                <a:cs typeface="+mn-lt"/>
              </a:rPr>
              <a:t>Panda Internation Trading </a:t>
            </a:r>
          </a:p>
          <a:p>
            <a:r>
              <a:rPr lang="en-US" sz="1600" dirty="0">
                <a:ea typeface="+mn-lt"/>
                <a:cs typeface="+mn-lt"/>
              </a:rPr>
              <a:t>247 W 38th St, New York, NY 10018</a:t>
            </a:r>
          </a:p>
          <a:p>
            <a:r>
              <a:rPr lang="en-US" sz="1600" dirty="0">
                <a:ea typeface="+mn-lt"/>
                <a:cs typeface="+mn-lt"/>
                <a:hlinkClick r:id="rId8"/>
              </a:rPr>
              <a:t>https://pandatrim.com/</a:t>
            </a:r>
            <a:endParaRPr lang="en-US" sz="1600" dirty="0">
              <a:ea typeface="+mn-lt"/>
              <a:cs typeface="+mn-lt"/>
            </a:endParaRPr>
          </a:p>
          <a:p>
            <a:endParaRPr lang="en-US" sz="1600" dirty="0">
              <a:ea typeface="+mn-lt"/>
              <a:cs typeface="+mn-lt"/>
            </a:endParaRPr>
          </a:p>
          <a:p>
            <a:r>
              <a:rPr lang="en-US" sz="1600" dirty="0">
                <a:ea typeface="+mn-lt"/>
                <a:cs typeface="+mn-lt"/>
              </a:rPr>
              <a:t>Sewing Machines Etc. </a:t>
            </a:r>
          </a:p>
          <a:p>
            <a:r>
              <a:rPr lang="en-US" sz="1600" dirty="0">
                <a:ea typeface="+mn-lt"/>
                <a:cs typeface="+mn-lt"/>
              </a:rPr>
              <a:t>6 North Central Ave. Hartsdale, N.Y. 10530</a:t>
            </a:r>
          </a:p>
          <a:p>
            <a:endParaRPr lang="en-US" sz="1600" dirty="0">
              <a:ea typeface="+mn-lt"/>
              <a:cs typeface="+mn-lt"/>
            </a:endParaRPr>
          </a:p>
          <a:p>
            <a:r>
              <a:rPr lang="en-US" sz="1600" dirty="0">
                <a:ea typeface="+mn-lt"/>
                <a:cs typeface="+mn-lt"/>
              </a:rPr>
              <a:t>Sewing Machine Plus</a:t>
            </a:r>
          </a:p>
          <a:p>
            <a:r>
              <a:rPr lang="en-US" sz="1600" dirty="0">
                <a:hlinkClick r:id="rId9"/>
              </a:rPr>
              <a:t>https://www.sewingmachinesplus.com/index.php</a:t>
            </a:r>
            <a:endParaRPr lang="en-US" sz="1600" dirty="0">
              <a:ea typeface="+mn-lt"/>
              <a:cs typeface="+mn-lt"/>
            </a:endParaRPr>
          </a:p>
          <a:p>
            <a:endParaRPr lang="en-US" sz="1600" dirty="0">
              <a:ea typeface="+mn-lt"/>
              <a:cs typeface="+mn-lt"/>
            </a:endParaRPr>
          </a:p>
          <a:p>
            <a:r>
              <a:rPr lang="en-US" sz="1600" dirty="0" err="1">
                <a:ea typeface="+mn-lt"/>
                <a:cs typeface="+mn-lt"/>
              </a:rPr>
              <a:t>SiL</a:t>
            </a:r>
            <a:r>
              <a:rPr lang="en-US" sz="1600" dirty="0">
                <a:ea typeface="+mn-lt"/>
                <a:cs typeface="+mn-lt"/>
              </a:rPr>
              <a:t> Tread</a:t>
            </a:r>
          </a:p>
          <a:p>
            <a:r>
              <a:rPr lang="en-US" sz="1600" dirty="0">
                <a:ea typeface="+mn-lt"/>
                <a:cs typeface="+mn-lt"/>
              </a:rPr>
              <a:t>257 W 38th St #1, New York, NY 10018</a:t>
            </a:r>
          </a:p>
          <a:p>
            <a:r>
              <a:rPr lang="en-US" sz="1600" dirty="0">
                <a:ea typeface="+mn-lt"/>
                <a:cs typeface="+mn-lt"/>
                <a:hlinkClick r:id="rId10"/>
              </a:rPr>
              <a:t>https://silthreadinc.com/</a:t>
            </a:r>
            <a:endParaRPr lang="en-US" sz="1600" dirty="0">
              <a:ea typeface="+mn-lt"/>
              <a:cs typeface="+mn-lt"/>
            </a:endParaRPr>
          </a:p>
          <a:p>
            <a:endParaRPr lang="en-US" sz="1600" dirty="0">
              <a:ea typeface="+mn-lt"/>
              <a:cs typeface="+mn-lt"/>
            </a:endParaRPr>
          </a:p>
          <a:p>
            <a:r>
              <a:rPr lang="en-US" sz="1600" dirty="0">
                <a:ea typeface="+mn-lt"/>
                <a:cs typeface="+mn-lt"/>
              </a:rPr>
              <a:t>Wawak Sewing Supplies</a:t>
            </a:r>
          </a:p>
          <a:p>
            <a:r>
              <a:rPr lang="en-US" sz="1600" dirty="0">
                <a:ea typeface="+mn-lt"/>
                <a:cs typeface="+mn-lt"/>
                <a:hlinkClick r:id="rId11"/>
              </a:rPr>
              <a:t>https://www.wawak.com/</a:t>
            </a:r>
            <a:endParaRPr lang="en-US" sz="1600" dirty="0">
              <a:ea typeface="+mn-lt"/>
              <a:cs typeface="+mn-lt"/>
            </a:endParaRPr>
          </a:p>
          <a:p>
            <a:endParaRPr lang="en-US" dirty="0">
              <a:ea typeface="+mn-lt"/>
              <a:cs typeface="+mn-lt"/>
            </a:endParaRPr>
          </a:p>
          <a:p>
            <a:endParaRPr lang="en-US" dirty="0">
              <a:ea typeface="+mn-lt"/>
              <a:cs typeface="+mn-lt"/>
            </a:endParaRPr>
          </a:p>
          <a:p>
            <a:pPr algn="l"/>
            <a:endParaRPr lang="en-US" dirty="0">
              <a:cs typeface="Calibri"/>
            </a:endParaRPr>
          </a:p>
        </p:txBody>
      </p:sp>
    </p:spTree>
    <p:extLst>
      <p:ext uri="{BB962C8B-B14F-4D97-AF65-F5344CB8AC3E}">
        <p14:creationId xmlns:p14="http://schemas.microsoft.com/office/powerpoint/2010/main" val="284829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73295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Industrial Bobbin Case &amp; Bobbins</a:t>
            </a:r>
            <a:endParaRPr lang="en-US" sz="3600" dirty="0">
              <a:solidFill>
                <a:schemeClr val="bg1"/>
              </a:solidFill>
              <a:cs typeface="Calibri"/>
            </a:endParaRPr>
          </a:p>
        </p:txBody>
      </p:sp>
      <p:sp>
        <p:nvSpPr>
          <p:cNvPr id="12" name="Rectangle 11">
            <a:extLst>
              <a:ext uri="{FF2B5EF4-FFF2-40B4-BE49-F238E27FC236}">
                <a16:creationId xmlns:a16="http://schemas.microsoft.com/office/drawing/2014/main" id="{2BC8C5B6-5D21-5149-97A9-AD84D7F812CD}"/>
              </a:ext>
            </a:extLst>
          </p:cNvPr>
          <p:cNvSpPr/>
          <p:nvPr/>
        </p:nvSpPr>
        <p:spPr>
          <a:xfrm>
            <a:off x="7045190" y="682562"/>
            <a:ext cx="2534284" cy="369332"/>
          </a:xfrm>
          <a:prstGeom prst="rect">
            <a:avLst/>
          </a:prstGeom>
        </p:spPr>
        <p:txBody>
          <a:bodyPr wrap="none">
            <a:spAutoFit/>
          </a:bodyPr>
          <a:lstStyle/>
          <a:p>
            <a:r>
              <a:rPr lang="en-US" dirty="0">
                <a:solidFill>
                  <a:schemeClr val="bg1"/>
                </a:solidFill>
              </a:rPr>
              <a:t>(Click Images for Pricing) </a:t>
            </a:r>
          </a:p>
        </p:txBody>
      </p:sp>
      <p:pic>
        <p:nvPicPr>
          <p:cNvPr id="1026" name="Picture 2">
            <a:hlinkClick r:id="rId3"/>
            <a:extLst>
              <a:ext uri="{FF2B5EF4-FFF2-40B4-BE49-F238E27FC236}">
                <a16:creationId xmlns:a16="http://schemas.microsoft.com/office/drawing/2014/main" id="{6E88F6F1-BC26-4275-177F-B5ECB9ECA7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35" t="15339" r="13220" b="16017"/>
          <a:stretch/>
        </p:blipFill>
        <p:spPr bwMode="auto">
          <a:xfrm>
            <a:off x="676982" y="2139575"/>
            <a:ext cx="2105891" cy="21058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5"/>
            <a:extLst>
              <a:ext uri="{FF2B5EF4-FFF2-40B4-BE49-F238E27FC236}">
                <a16:creationId xmlns:a16="http://schemas.microsoft.com/office/drawing/2014/main" id="{F395F9C8-E54A-1E67-BF39-D36D5A3CB1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1538" y="1800139"/>
            <a:ext cx="4215872" cy="3023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hlinkClick r:id="rId7"/>
            <a:extLst>
              <a:ext uri="{FF2B5EF4-FFF2-40B4-BE49-F238E27FC236}">
                <a16:creationId xmlns:a16="http://schemas.microsoft.com/office/drawing/2014/main" id="{B609559E-5CE1-5F98-DEA4-7B48BE3448A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39" t="15360" r="16438" b="25546"/>
          <a:stretch/>
        </p:blipFill>
        <p:spPr bwMode="auto">
          <a:xfrm>
            <a:off x="7736651" y="4456242"/>
            <a:ext cx="2005446" cy="17868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hlinkClick r:id="rId9"/>
            <a:extLst>
              <a:ext uri="{FF2B5EF4-FFF2-40B4-BE49-F238E27FC236}">
                <a16:creationId xmlns:a16="http://schemas.microsoft.com/office/drawing/2014/main" id="{DCF07056-31C0-5F58-5565-9EFA0C5FAC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4666" y="2963190"/>
            <a:ext cx="3901699" cy="326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75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scissors, tool&#10;&#10;Description automatically generated">
            <a:hlinkClick r:id="rId3"/>
            <a:extLst>
              <a:ext uri="{FF2B5EF4-FFF2-40B4-BE49-F238E27FC236}">
                <a16:creationId xmlns:a16="http://schemas.microsoft.com/office/drawing/2014/main" id="{85CD074D-AE65-4A39-ACF3-A6C72F9ADBDE}"/>
              </a:ext>
            </a:extLst>
          </p:cNvPr>
          <p:cNvPicPr>
            <a:picLocks noChangeAspect="1"/>
          </p:cNvPicPr>
          <p:nvPr/>
        </p:nvPicPr>
        <p:blipFill rotWithShape="1">
          <a:blip r:embed="rId4"/>
          <a:srcRect t="29474" r="523" b="29156"/>
          <a:stretch/>
        </p:blipFill>
        <p:spPr>
          <a:xfrm rot="19440000">
            <a:off x="327326" y="2211560"/>
            <a:ext cx="3950915" cy="1638084"/>
          </a:xfrm>
          <a:prstGeom prst="rect">
            <a:avLst/>
          </a:prstGeom>
        </p:spPr>
      </p:pic>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8" descr="A pair of scissors&#10;&#10;Description automatically generated">
            <a:hlinkClick r:id="rId5"/>
            <a:extLst>
              <a:ext uri="{FF2B5EF4-FFF2-40B4-BE49-F238E27FC236}">
                <a16:creationId xmlns:a16="http://schemas.microsoft.com/office/drawing/2014/main" id="{B44AF324-38ED-4EBE-82DB-E373F3DD2F94}"/>
              </a:ext>
            </a:extLst>
          </p:cNvPr>
          <p:cNvPicPr>
            <a:picLocks noChangeAspect="1"/>
          </p:cNvPicPr>
          <p:nvPr/>
        </p:nvPicPr>
        <p:blipFill rotWithShape="1">
          <a:blip r:embed="rId6"/>
          <a:srcRect t="29082" r="523" b="29467"/>
          <a:stretch/>
        </p:blipFill>
        <p:spPr>
          <a:xfrm rot="19320000">
            <a:off x="371657" y="4175361"/>
            <a:ext cx="3950915" cy="1640286"/>
          </a:xfrm>
          <a:prstGeom prst="rect">
            <a:avLst/>
          </a:prstGeom>
        </p:spPr>
      </p:pic>
      <p:sp>
        <p:nvSpPr>
          <p:cNvPr id="9" name="TextBox 8">
            <a:extLst>
              <a:ext uri="{FF2B5EF4-FFF2-40B4-BE49-F238E27FC236}">
                <a16:creationId xmlns:a16="http://schemas.microsoft.com/office/drawing/2014/main" id="{A7D0ACF2-7856-4E74-B2F9-7277F281B3C8}"/>
              </a:ext>
            </a:extLst>
          </p:cNvPr>
          <p:cNvSpPr txBox="1"/>
          <p:nvPr/>
        </p:nvSpPr>
        <p:spPr>
          <a:xfrm>
            <a:off x="583720" y="497456"/>
            <a:ext cx="73295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8”- 9” Dressmaking Fabric Shears </a:t>
            </a:r>
            <a:endParaRPr lang="en-US" sz="3600" dirty="0">
              <a:solidFill>
                <a:schemeClr val="bg1"/>
              </a:solidFill>
              <a:cs typeface="Calibri"/>
            </a:endParaRPr>
          </a:p>
        </p:txBody>
      </p:sp>
      <p:sp>
        <p:nvSpPr>
          <p:cNvPr id="3" name="TextBox 2">
            <a:extLst>
              <a:ext uri="{FF2B5EF4-FFF2-40B4-BE49-F238E27FC236}">
                <a16:creationId xmlns:a16="http://schemas.microsoft.com/office/drawing/2014/main" id="{789F2A65-CCBF-FA4D-B8B4-2BE63AA88A03}"/>
              </a:ext>
            </a:extLst>
          </p:cNvPr>
          <p:cNvSpPr txBox="1"/>
          <p:nvPr/>
        </p:nvSpPr>
        <p:spPr>
          <a:xfrm>
            <a:off x="2278553" y="5733466"/>
            <a:ext cx="1888201" cy="276999"/>
          </a:xfrm>
          <a:prstGeom prst="rect">
            <a:avLst/>
          </a:prstGeom>
          <a:noFill/>
        </p:spPr>
        <p:txBody>
          <a:bodyPr wrap="square" rtlCol="0">
            <a:spAutoFit/>
          </a:bodyPr>
          <a:lstStyle/>
          <a:p>
            <a:r>
              <a:rPr lang="en-US" sz="1200" b="1" dirty="0"/>
              <a:t>*For Left Hand Use Only!</a:t>
            </a:r>
          </a:p>
        </p:txBody>
      </p:sp>
      <p:sp>
        <p:nvSpPr>
          <p:cNvPr id="12" name="Rectangle 11">
            <a:extLst>
              <a:ext uri="{FF2B5EF4-FFF2-40B4-BE49-F238E27FC236}">
                <a16:creationId xmlns:a16="http://schemas.microsoft.com/office/drawing/2014/main" id="{2BC8C5B6-5D21-5149-97A9-AD84D7F812CD}"/>
              </a:ext>
            </a:extLst>
          </p:cNvPr>
          <p:cNvSpPr/>
          <p:nvPr/>
        </p:nvSpPr>
        <p:spPr>
          <a:xfrm>
            <a:off x="7045190" y="682562"/>
            <a:ext cx="2534284" cy="369332"/>
          </a:xfrm>
          <a:prstGeom prst="rect">
            <a:avLst/>
          </a:prstGeom>
        </p:spPr>
        <p:txBody>
          <a:bodyPr wrap="none">
            <a:spAutoFit/>
          </a:bodyPr>
          <a:lstStyle/>
          <a:p>
            <a:r>
              <a:rPr lang="en-US" dirty="0">
                <a:solidFill>
                  <a:schemeClr val="bg1"/>
                </a:solidFill>
              </a:rPr>
              <a:t>(Click Images for Pricing) </a:t>
            </a:r>
          </a:p>
        </p:txBody>
      </p:sp>
      <p:pic>
        <p:nvPicPr>
          <p:cNvPr id="11" name="Picture 10" descr="51FAaKYeS3L._AC_SL1300_.jp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537090">
            <a:off x="8971388" y="4285837"/>
            <a:ext cx="2694194" cy="1787794"/>
          </a:xfrm>
          <a:prstGeom prst="rect">
            <a:avLst/>
          </a:prstGeom>
        </p:spPr>
      </p:pic>
      <p:pic>
        <p:nvPicPr>
          <p:cNvPr id="13" name="Picture 12" descr="d7731a31-ed77-4ef9-a70c-490ef2620473.dec152ab85ce403d2aa375f3dfa98d7e.jpeg">
            <a:hlinkClick r:id="rId9"/>
          </p:cNvPr>
          <p:cNvPicPr>
            <a:picLocks noChangeAspect="1"/>
          </p:cNvPicPr>
          <p:nvPr/>
        </p:nvPicPr>
        <p:blipFill rotWithShape="1">
          <a:blip r:embed="rId10">
            <a:extLst>
              <a:ext uri="{28A0092B-C50C-407E-A947-70E740481C1C}">
                <a14:useLocalDpi xmlns:a14="http://schemas.microsoft.com/office/drawing/2010/main" val="0"/>
              </a:ext>
            </a:extLst>
          </a:blip>
          <a:srcRect t="27504" b="32524"/>
          <a:stretch/>
        </p:blipFill>
        <p:spPr>
          <a:xfrm rot="19913355">
            <a:off x="4023385" y="2105879"/>
            <a:ext cx="3708760" cy="1482485"/>
          </a:xfrm>
          <a:prstGeom prst="rect">
            <a:avLst/>
          </a:prstGeom>
        </p:spPr>
      </p:pic>
      <p:pic>
        <p:nvPicPr>
          <p:cNvPr id="14" name="Picture 13" descr="51UJHdN+gAL._AC_SX522_.jp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445746">
            <a:off x="8102942" y="2231440"/>
            <a:ext cx="3677143" cy="1275025"/>
          </a:xfrm>
          <a:prstGeom prst="rect">
            <a:avLst/>
          </a:prstGeom>
        </p:spPr>
      </p:pic>
      <p:pic>
        <p:nvPicPr>
          <p:cNvPr id="2050" name="Picture 2">
            <a:extLst>
              <a:ext uri="{FF2B5EF4-FFF2-40B4-BE49-F238E27FC236}">
                <a16:creationId xmlns:a16="http://schemas.microsoft.com/office/drawing/2014/main" id="{765BFAE2-CAA8-6EAA-366A-C22232A0C7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9230251">
            <a:off x="4151831" y="4228982"/>
            <a:ext cx="3638292" cy="12592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12450D-CD74-4317-9863-78D4C0E5DA26}"/>
              </a:ext>
            </a:extLst>
          </p:cNvPr>
          <p:cNvSpPr txBox="1"/>
          <p:nvPr/>
        </p:nvSpPr>
        <p:spPr>
          <a:xfrm>
            <a:off x="5926002" y="5738077"/>
            <a:ext cx="1888201" cy="276999"/>
          </a:xfrm>
          <a:prstGeom prst="rect">
            <a:avLst/>
          </a:prstGeom>
          <a:noFill/>
        </p:spPr>
        <p:txBody>
          <a:bodyPr wrap="square" rtlCol="0">
            <a:spAutoFit/>
          </a:bodyPr>
          <a:lstStyle/>
          <a:p>
            <a:r>
              <a:rPr lang="en-US" sz="1200" b="1" dirty="0"/>
              <a:t>*For Left Hand Use Only!</a:t>
            </a:r>
          </a:p>
        </p:txBody>
      </p:sp>
      <p:sp>
        <p:nvSpPr>
          <p:cNvPr id="5" name="TextBox 4">
            <a:extLst>
              <a:ext uri="{FF2B5EF4-FFF2-40B4-BE49-F238E27FC236}">
                <a16:creationId xmlns:a16="http://schemas.microsoft.com/office/drawing/2014/main" id="{9073EB55-79F9-CFAD-024E-596EF71705BC}"/>
              </a:ext>
            </a:extLst>
          </p:cNvPr>
          <p:cNvSpPr txBox="1"/>
          <p:nvPr/>
        </p:nvSpPr>
        <p:spPr>
          <a:xfrm>
            <a:off x="78126" y="1395044"/>
            <a:ext cx="7197977" cy="338554"/>
          </a:xfrm>
          <a:prstGeom prst="rect">
            <a:avLst/>
          </a:prstGeom>
          <a:noFill/>
        </p:spPr>
        <p:txBody>
          <a:bodyPr wrap="square" rtlCol="0">
            <a:spAutoFit/>
          </a:bodyPr>
          <a:lstStyle/>
          <a:p>
            <a:r>
              <a:rPr lang="en-US" sz="1600" b="1" dirty="0"/>
              <a:t>*Dressmaking shears must be bent as shown for cutting on surface of table.</a:t>
            </a:r>
          </a:p>
        </p:txBody>
      </p:sp>
    </p:spTree>
    <p:extLst>
      <p:ext uri="{BB962C8B-B14F-4D97-AF65-F5344CB8AC3E}">
        <p14:creationId xmlns:p14="http://schemas.microsoft.com/office/powerpoint/2010/main" val="65296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73295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60” Measuring Tape </a:t>
            </a:r>
            <a:endParaRPr lang="en-US" dirty="0">
              <a:solidFill>
                <a:schemeClr val="bg1"/>
              </a:solidFill>
              <a:ea typeface="+mn-lt"/>
              <a:cs typeface="+mn-lt"/>
            </a:endParaRPr>
          </a:p>
        </p:txBody>
      </p:sp>
      <p:pic>
        <p:nvPicPr>
          <p:cNvPr id="2" name="Picture 2" descr="A picture containing room, building, pink, sitting&#10;&#10;Description automatically generated">
            <a:hlinkClick r:id="rId2"/>
            <a:extLst>
              <a:ext uri="{FF2B5EF4-FFF2-40B4-BE49-F238E27FC236}">
                <a16:creationId xmlns:a16="http://schemas.microsoft.com/office/drawing/2014/main" id="{07F70BF5-70DB-4A5F-928A-A18EC8A47730}"/>
              </a:ext>
            </a:extLst>
          </p:cNvPr>
          <p:cNvPicPr>
            <a:picLocks noChangeAspect="1"/>
          </p:cNvPicPr>
          <p:nvPr/>
        </p:nvPicPr>
        <p:blipFill rotWithShape="1">
          <a:blip r:embed="rId3"/>
          <a:srcRect t="29832" r="418" b="23109"/>
          <a:stretch/>
        </p:blipFill>
        <p:spPr>
          <a:xfrm>
            <a:off x="3981570" y="3179098"/>
            <a:ext cx="4110393" cy="1940237"/>
          </a:xfrm>
          <a:prstGeom prst="rect">
            <a:avLst/>
          </a:prstGeom>
        </p:spPr>
      </p:pic>
      <p:pic>
        <p:nvPicPr>
          <p:cNvPr id="3" name="Picture 10" descr="A close up of a device&#10;&#10;Description automatically generated">
            <a:hlinkClick r:id="rId4"/>
            <a:extLst>
              <a:ext uri="{FF2B5EF4-FFF2-40B4-BE49-F238E27FC236}">
                <a16:creationId xmlns:a16="http://schemas.microsoft.com/office/drawing/2014/main" id="{C907FDBC-3E6F-404B-82D0-763A23B12759}"/>
              </a:ext>
            </a:extLst>
          </p:cNvPr>
          <p:cNvPicPr>
            <a:picLocks noChangeAspect="1"/>
          </p:cNvPicPr>
          <p:nvPr/>
        </p:nvPicPr>
        <p:blipFill rotWithShape="1">
          <a:blip r:embed="rId5"/>
          <a:srcRect l="1293" t="25000" r="-431" b="22414"/>
          <a:stretch/>
        </p:blipFill>
        <p:spPr>
          <a:xfrm>
            <a:off x="7964098" y="2920307"/>
            <a:ext cx="3967167" cy="2105303"/>
          </a:xfrm>
          <a:prstGeom prst="rect">
            <a:avLst/>
          </a:prstGeom>
        </p:spPr>
      </p:pic>
      <p:pic>
        <p:nvPicPr>
          <p:cNvPr id="5" name="Picture 4" descr="A picture containing measure, object, indoor, clock&#10;&#10;Description automatically generated">
            <a:hlinkClick r:id="rId6"/>
            <a:extLst>
              <a:ext uri="{FF2B5EF4-FFF2-40B4-BE49-F238E27FC236}">
                <a16:creationId xmlns:a16="http://schemas.microsoft.com/office/drawing/2014/main" id="{95D70459-CB00-9C4B-AA8A-B35CD732D6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144" y="3108216"/>
            <a:ext cx="3394426" cy="2254111"/>
          </a:xfrm>
          <a:prstGeom prst="rect">
            <a:avLst/>
          </a:prstGeom>
        </p:spPr>
      </p:pic>
      <p:sp>
        <p:nvSpPr>
          <p:cNvPr id="12" name="Rectangle 11">
            <a:extLst>
              <a:ext uri="{FF2B5EF4-FFF2-40B4-BE49-F238E27FC236}">
                <a16:creationId xmlns:a16="http://schemas.microsoft.com/office/drawing/2014/main" id="{2EEB292B-CC4A-7F49-A4C1-A7E2F21DB7C9}"/>
              </a:ext>
            </a:extLst>
          </p:cNvPr>
          <p:cNvSpPr/>
          <p:nvPr/>
        </p:nvSpPr>
        <p:spPr>
          <a:xfrm>
            <a:off x="4467695" y="683957"/>
            <a:ext cx="2534284" cy="369332"/>
          </a:xfrm>
          <a:prstGeom prst="rect">
            <a:avLst/>
          </a:prstGeom>
        </p:spPr>
        <p:txBody>
          <a:bodyPr wrap="none">
            <a:spAutoFit/>
          </a:bodyPr>
          <a:lstStyle/>
          <a:p>
            <a:r>
              <a:rPr lang="en-US" dirty="0">
                <a:solidFill>
                  <a:schemeClr val="bg1"/>
                </a:solidFill>
              </a:rPr>
              <a:t>(Click Images for Pricing) </a:t>
            </a:r>
          </a:p>
        </p:txBody>
      </p:sp>
    </p:spTree>
    <p:extLst>
      <p:ext uri="{BB962C8B-B14F-4D97-AF65-F5344CB8AC3E}">
        <p14:creationId xmlns:p14="http://schemas.microsoft.com/office/powerpoint/2010/main" val="184361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close up of a logo&#10;&#10;Description automatically generated">
            <a:hlinkClick r:id="rId2"/>
            <a:extLst>
              <a:ext uri="{FF2B5EF4-FFF2-40B4-BE49-F238E27FC236}">
                <a16:creationId xmlns:a16="http://schemas.microsoft.com/office/drawing/2014/main" id="{6F8409EB-9391-4B96-BE0F-69A10AD060DC}"/>
              </a:ext>
            </a:extLst>
          </p:cNvPr>
          <p:cNvPicPr>
            <a:picLocks noChangeAspect="1"/>
          </p:cNvPicPr>
          <p:nvPr/>
        </p:nvPicPr>
        <p:blipFill>
          <a:blip r:embed="rId3"/>
          <a:stretch>
            <a:fillRect/>
          </a:stretch>
        </p:blipFill>
        <p:spPr>
          <a:xfrm>
            <a:off x="3596202" y="1299350"/>
            <a:ext cx="3145766" cy="3145766"/>
          </a:xfrm>
          <a:prstGeom prst="rect">
            <a:avLst/>
          </a:prstGeom>
        </p:spPr>
      </p:pic>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73295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Assorted  Pack of Sewing Needles  </a:t>
            </a:r>
            <a:endParaRPr lang="en-US" dirty="0">
              <a:solidFill>
                <a:schemeClr val="bg1"/>
              </a:solidFill>
              <a:ea typeface="+mn-lt"/>
              <a:cs typeface="+mn-lt"/>
            </a:endParaRPr>
          </a:p>
        </p:txBody>
      </p:sp>
      <p:pic>
        <p:nvPicPr>
          <p:cNvPr id="4" name="Picture 4" descr="A close up of a sign&#10;&#10;Description automatically generated">
            <a:hlinkClick r:id="rId4"/>
            <a:extLst>
              <a:ext uri="{FF2B5EF4-FFF2-40B4-BE49-F238E27FC236}">
                <a16:creationId xmlns:a16="http://schemas.microsoft.com/office/drawing/2014/main" id="{459C5383-1806-465A-98CB-388C6988FCA2}"/>
              </a:ext>
            </a:extLst>
          </p:cNvPr>
          <p:cNvPicPr>
            <a:picLocks noChangeAspect="1"/>
          </p:cNvPicPr>
          <p:nvPr/>
        </p:nvPicPr>
        <p:blipFill>
          <a:blip r:embed="rId5"/>
          <a:stretch>
            <a:fillRect/>
          </a:stretch>
        </p:blipFill>
        <p:spPr>
          <a:xfrm rot="-1500000">
            <a:off x="1633293" y="2047335"/>
            <a:ext cx="1736736" cy="4114800"/>
          </a:xfrm>
          <a:prstGeom prst="rect">
            <a:avLst/>
          </a:prstGeom>
        </p:spPr>
      </p:pic>
      <p:pic>
        <p:nvPicPr>
          <p:cNvPr id="6" name="Picture 6" descr="A screenshot of a cell phone&#10;&#10;Description automatically generated">
            <a:hlinkClick r:id="rId6"/>
            <a:extLst>
              <a:ext uri="{FF2B5EF4-FFF2-40B4-BE49-F238E27FC236}">
                <a16:creationId xmlns:a16="http://schemas.microsoft.com/office/drawing/2014/main" id="{B5809DE8-B826-4A26-9C86-9607232F1413}"/>
              </a:ext>
            </a:extLst>
          </p:cNvPr>
          <p:cNvPicPr>
            <a:picLocks noChangeAspect="1"/>
          </p:cNvPicPr>
          <p:nvPr/>
        </p:nvPicPr>
        <p:blipFill>
          <a:blip r:embed="rId7"/>
          <a:stretch>
            <a:fillRect/>
          </a:stretch>
        </p:blipFill>
        <p:spPr>
          <a:xfrm rot="1500000">
            <a:off x="8289835" y="2021778"/>
            <a:ext cx="2743200" cy="2743200"/>
          </a:xfrm>
          <a:prstGeom prst="rect">
            <a:avLst/>
          </a:prstGeom>
        </p:spPr>
      </p:pic>
      <p:sp>
        <p:nvSpPr>
          <p:cNvPr id="2" name="Rectangle 1">
            <a:extLst>
              <a:ext uri="{FF2B5EF4-FFF2-40B4-BE49-F238E27FC236}">
                <a16:creationId xmlns:a16="http://schemas.microsoft.com/office/drawing/2014/main" id="{76416199-01E5-DF4B-A109-223F9E1E5369}"/>
              </a:ext>
            </a:extLst>
          </p:cNvPr>
          <p:cNvSpPr/>
          <p:nvPr/>
        </p:nvSpPr>
        <p:spPr>
          <a:xfrm>
            <a:off x="6941386" y="686255"/>
            <a:ext cx="2534284" cy="369332"/>
          </a:xfrm>
          <a:prstGeom prst="rect">
            <a:avLst/>
          </a:prstGeom>
        </p:spPr>
        <p:txBody>
          <a:bodyPr wrap="none">
            <a:spAutoFit/>
          </a:bodyPr>
          <a:lstStyle/>
          <a:p>
            <a:r>
              <a:rPr lang="en-US" dirty="0">
                <a:solidFill>
                  <a:schemeClr val="bg1"/>
                </a:solidFill>
              </a:rPr>
              <a:t>(Click Images for Pricing) </a:t>
            </a:r>
          </a:p>
        </p:txBody>
      </p:sp>
      <p:pic>
        <p:nvPicPr>
          <p:cNvPr id="7" name="Picture 6" descr="614JeaLGJXL._AC_SX522_.jp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7357" y="4306477"/>
            <a:ext cx="2480394" cy="2119264"/>
          </a:xfrm>
          <a:prstGeom prst="rect">
            <a:avLst/>
          </a:prstGeom>
        </p:spPr>
      </p:pic>
      <p:sp>
        <p:nvSpPr>
          <p:cNvPr id="11" name="TextBox 10">
            <a:extLst>
              <a:ext uri="{FF2B5EF4-FFF2-40B4-BE49-F238E27FC236}">
                <a16:creationId xmlns:a16="http://schemas.microsoft.com/office/drawing/2014/main" id="{789F2A65-CCBF-FA4D-B8B4-2BE63AA88A03}"/>
              </a:ext>
            </a:extLst>
          </p:cNvPr>
          <p:cNvSpPr txBox="1"/>
          <p:nvPr/>
        </p:nvSpPr>
        <p:spPr>
          <a:xfrm>
            <a:off x="8490078" y="5922089"/>
            <a:ext cx="1972565" cy="276999"/>
          </a:xfrm>
          <a:prstGeom prst="rect">
            <a:avLst/>
          </a:prstGeom>
          <a:noFill/>
        </p:spPr>
        <p:txBody>
          <a:bodyPr wrap="none" rtlCol="0">
            <a:spAutoFit/>
          </a:bodyPr>
          <a:lstStyle/>
          <a:p>
            <a:r>
              <a:rPr lang="en-US" sz="1200" dirty="0"/>
              <a:t>*Bees Wax for Hand Sewing.</a:t>
            </a:r>
          </a:p>
        </p:txBody>
      </p:sp>
    </p:spTree>
    <p:extLst>
      <p:ext uri="{BB962C8B-B14F-4D97-AF65-F5344CB8AC3E}">
        <p14:creationId xmlns:p14="http://schemas.microsoft.com/office/powerpoint/2010/main" val="39856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device&#10;&#10;Description automatically generated">
            <a:hlinkClick r:id="rId2"/>
            <a:extLst>
              <a:ext uri="{FF2B5EF4-FFF2-40B4-BE49-F238E27FC236}">
                <a16:creationId xmlns:a16="http://schemas.microsoft.com/office/drawing/2014/main" id="{5C36138C-7D90-4D6C-9774-4EFBC58B2480}"/>
              </a:ext>
            </a:extLst>
          </p:cNvPr>
          <p:cNvPicPr>
            <a:picLocks noChangeAspect="1"/>
          </p:cNvPicPr>
          <p:nvPr/>
        </p:nvPicPr>
        <p:blipFill rotWithShape="1">
          <a:blip r:embed="rId3"/>
          <a:srcRect t="30000" r="523" b="34211"/>
          <a:stretch/>
        </p:blipFill>
        <p:spPr>
          <a:xfrm rot="2340000">
            <a:off x="384919" y="2137682"/>
            <a:ext cx="4008424" cy="1427476"/>
          </a:xfrm>
          <a:prstGeom prst="rect">
            <a:avLst/>
          </a:prstGeom>
        </p:spPr>
      </p:pic>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98456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Serrated Tracing Wheel and Tracing Paper</a:t>
            </a:r>
            <a:endParaRPr lang="en-US" dirty="0">
              <a:solidFill>
                <a:schemeClr val="bg1"/>
              </a:solidFill>
              <a:cs typeface="Calibri"/>
            </a:endParaRPr>
          </a:p>
        </p:txBody>
      </p:sp>
      <p:pic>
        <p:nvPicPr>
          <p:cNvPr id="3" name="Picture 6" descr="A picture containing knife, game&#10;&#10;Description automatically generated">
            <a:hlinkClick r:id="rId4"/>
            <a:extLst>
              <a:ext uri="{FF2B5EF4-FFF2-40B4-BE49-F238E27FC236}">
                <a16:creationId xmlns:a16="http://schemas.microsoft.com/office/drawing/2014/main" id="{A9A3A3CF-FDA0-4B37-94B4-3C02C7B761E2}"/>
              </a:ext>
            </a:extLst>
          </p:cNvPr>
          <p:cNvPicPr>
            <a:picLocks noChangeAspect="1"/>
          </p:cNvPicPr>
          <p:nvPr/>
        </p:nvPicPr>
        <p:blipFill>
          <a:blip r:embed="rId5"/>
          <a:stretch>
            <a:fillRect/>
          </a:stretch>
        </p:blipFill>
        <p:spPr>
          <a:xfrm>
            <a:off x="5175727" y="1873334"/>
            <a:ext cx="1804717" cy="3209027"/>
          </a:xfrm>
          <a:prstGeom prst="rect">
            <a:avLst/>
          </a:prstGeom>
        </p:spPr>
      </p:pic>
      <p:pic>
        <p:nvPicPr>
          <p:cNvPr id="7" name="Picture 7" descr="A close up of text on a white background&#10;&#10;Description automatically generated">
            <a:hlinkClick r:id="rId6"/>
            <a:extLst>
              <a:ext uri="{FF2B5EF4-FFF2-40B4-BE49-F238E27FC236}">
                <a16:creationId xmlns:a16="http://schemas.microsoft.com/office/drawing/2014/main" id="{4325C7AC-AA96-4889-B3A1-9C8608C6145E}"/>
              </a:ext>
            </a:extLst>
          </p:cNvPr>
          <p:cNvPicPr>
            <a:picLocks noChangeAspect="1"/>
          </p:cNvPicPr>
          <p:nvPr/>
        </p:nvPicPr>
        <p:blipFill>
          <a:blip r:embed="rId7"/>
          <a:stretch>
            <a:fillRect/>
          </a:stretch>
        </p:blipFill>
        <p:spPr>
          <a:xfrm rot="540000">
            <a:off x="8013707" y="1851764"/>
            <a:ext cx="1672324" cy="4689894"/>
          </a:xfrm>
          <a:prstGeom prst="rect">
            <a:avLst/>
          </a:prstGeom>
        </p:spPr>
      </p:pic>
      <p:pic>
        <p:nvPicPr>
          <p:cNvPr id="8" name="Picture 10" descr="A picture containing lotion, bottle&#10;&#10;Description automatically generated">
            <a:hlinkClick r:id="rId8"/>
            <a:extLst>
              <a:ext uri="{FF2B5EF4-FFF2-40B4-BE49-F238E27FC236}">
                <a16:creationId xmlns:a16="http://schemas.microsoft.com/office/drawing/2014/main" id="{F31C21E7-021D-40EF-AB31-710D17FF6954}"/>
              </a:ext>
            </a:extLst>
          </p:cNvPr>
          <p:cNvPicPr>
            <a:picLocks noChangeAspect="1"/>
          </p:cNvPicPr>
          <p:nvPr/>
        </p:nvPicPr>
        <p:blipFill>
          <a:blip r:embed="rId9"/>
          <a:stretch>
            <a:fillRect/>
          </a:stretch>
        </p:blipFill>
        <p:spPr>
          <a:xfrm rot="-3060000">
            <a:off x="2134642" y="2406062"/>
            <a:ext cx="1014414" cy="4546120"/>
          </a:xfrm>
          <a:prstGeom prst="rect">
            <a:avLst/>
          </a:prstGeom>
        </p:spPr>
      </p:pic>
      <p:sp>
        <p:nvSpPr>
          <p:cNvPr id="5" name="Rectangle 4">
            <a:extLst>
              <a:ext uri="{FF2B5EF4-FFF2-40B4-BE49-F238E27FC236}">
                <a16:creationId xmlns:a16="http://schemas.microsoft.com/office/drawing/2014/main" id="{45B0CE25-5703-AA4E-B6F0-990FCA855178}"/>
              </a:ext>
            </a:extLst>
          </p:cNvPr>
          <p:cNvSpPr/>
          <p:nvPr/>
        </p:nvSpPr>
        <p:spPr>
          <a:xfrm>
            <a:off x="8641649" y="678779"/>
            <a:ext cx="2534284" cy="369332"/>
          </a:xfrm>
          <a:prstGeom prst="rect">
            <a:avLst/>
          </a:prstGeom>
        </p:spPr>
        <p:txBody>
          <a:bodyPr wrap="none">
            <a:spAutoFit/>
          </a:bodyPr>
          <a:lstStyle/>
          <a:p>
            <a:r>
              <a:rPr lang="en-US" dirty="0">
                <a:solidFill>
                  <a:schemeClr val="bg1"/>
                </a:solidFill>
              </a:rPr>
              <a:t>(Click Images for Pricing) </a:t>
            </a:r>
          </a:p>
        </p:txBody>
      </p:sp>
    </p:spTree>
    <p:extLst>
      <p:ext uri="{BB962C8B-B14F-4D97-AF65-F5344CB8AC3E}">
        <p14:creationId xmlns:p14="http://schemas.microsoft.com/office/powerpoint/2010/main" val="367996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k27-1-main-ck27_parent.jpe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0000">
            <a:off x="7594678" y="2398993"/>
            <a:ext cx="3769196" cy="3769196"/>
          </a:xfrm>
          <a:prstGeom prst="rect">
            <a:avLst/>
          </a:prstGeom>
        </p:spPr>
      </p:pic>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98456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Marking Tools</a:t>
            </a:r>
            <a:endParaRPr lang="en-US" dirty="0">
              <a:solidFill>
                <a:schemeClr val="bg1"/>
              </a:solidFill>
              <a:cs typeface="Calibri"/>
            </a:endParaRPr>
          </a:p>
        </p:txBody>
      </p:sp>
      <p:sp>
        <p:nvSpPr>
          <p:cNvPr id="5" name="Rectangle 4">
            <a:extLst>
              <a:ext uri="{FF2B5EF4-FFF2-40B4-BE49-F238E27FC236}">
                <a16:creationId xmlns:a16="http://schemas.microsoft.com/office/drawing/2014/main" id="{45B0CE25-5703-AA4E-B6F0-990FCA855178}"/>
              </a:ext>
            </a:extLst>
          </p:cNvPr>
          <p:cNvSpPr/>
          <p:nvPr/>
        </p:nvSpPr>
        <p:spPr>
          <a:xfrm>
            <a:off x="3461188" y="666205"/>
            <a:ext cx="2534284" cy="369332"/>
          </a:xfrm>
          <a:prstGeom prst="rect">
            <a:avLst/>
          </a:prstGeom>
        </p:spPr>
        <p:txBody>
          <a:bodyPr wrap="none">
            <a:spAutoFit/>
          </a:bodyPr>
          <a:lstStyle/>
          <a:p>
            <a:r>
              <a:rPr lang="en-US" dirty="0">
                <a:solidFill>
                  <a:schemeClr val="bg1"/>
                </a:solidFill>
              </a:rPr>
              <a:t>(Click Images for Pricing) </a:t>
            </a:r>
          </a:p>
        </p:txBody>
      </p:sp>
      <p:pic>
        <p:nvPicPr>
          <p:cNvPr id="4" name="Picture 3" descr="3135UisTvNL._AC_SY355_.jpg">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5472" t="7207" r="5959" b="7592"/>
          <a:stretch/>
        </p:blipFill>
        <p:spPr>
          <a:xfrm>
            <a:off x="490383" y="2024549"/>
            <a:ext cx="2640526" cy="2540116"/>
          </a:xfrm>
          <a:prstGeom prst="rect">
            <a:avLst/>
          </a:prstGeom>
        </p:spPr>
      </p:pic>
      <p:pic>
        <p:nvPicPr>
          <p:cNvPr id="12" name="Picture 11" descr="ck14-1-main-ck14_parent.jpeg">
            <a:hlinkClick r:id="rId6"/>
          </p:cNvPr>
          <p:cNvPicPr>
            <a:picLocks noChangeAspect="1"/>
          </p:cNvPicPr>
          <p:nvPr/>
        </p:nvPicPr>
        <p:blipFill rotWithShape="1">
          <a:blip r:embed="rId7">
            <a:extLst>
              <a:ext uri="{28A0092B-C50C-407E-A947-70E740481C1C}">
                <a14:useLocalDpi xmlns:a14="http://schemas.microsoft.com/office/drawing/2010/main" val="0"/>
              </a:ext>
            </a:extLst>
          </a:blip>
          <a:srcRect l="41762" t="5838" r="41787"/>
          <a:stretch/>
        </p:blipFill>
        <p:spPr>
          <a:xfrm rot="5400000">
            <a:off x="2405672" y="3068262"/>
            <a:ext cx="1018489" cy="5829834"/>
          </a:xfrm>
          <a:prstGeom prst="rect">
            <a:avLst/>
          </a:prstGeom>
        </p:spPr>
      </p:pic>
      <p:pic>
        <p:nvPicPr>
          <p:cNvPr id="13" name="Picture 12" descr="CK50WH-1-Main-0.jpeg">
            <a:hlinkClick r:id="rId8"/>
          </p:cNvPr>
          <p:cNvPicPr>
            <a:picLocks noChangeAspect="1"/>
          </p:cNvPicPr>
          <p:nvPr/>
        </p:nvPicPr>
        <p:blipFill rotWithShape="1">
          <a:blip r:embed="rId9">
            <a:extLst>
              <a:ext uri="{28A0092B-C50C-407E-A947-70E740481C1C}">
                <a14:useLocalDpi xmlns:a14="http://schemas.microsoft.com/office/drawing/2010/main" val="0"/>
              </a:ext>
            </a:extLst>
          </a:blip>
          <a:srcRect l="38513" t="10306" r="37319" b="7233"/>
          <a:stretch/>
        </p:blipFill>
        <p:spPr>
          <a:xfrm rot="3600000">
            <a:off x="4988980" y="1209862"/>
            <a:ext cx="1319813" cy="4503211"/>
          </a:xfrm>
          <a:prstGeom prst="rect">
            <a:avLst/>
          </a:prstGeom>
        </p:spPr>
      </p:pic>
    </p:spTree>
    <p:extLst>
      <p:ext uri="{BB962C8B-B14F-4D97-AF65-F5344CB8AC3E}">
        <p14:creationId xmlns:p14="http://schemas.microsoft.com/office/powerpoint/2010/main" val="31582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98456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Sliding Hem Gauge </a:t>
            </a:r>
            <a:endParaRPr lang="en-US" dirty="0">
              <a:solidFill>
                <a:schemeClr val="bg1"/>
              </a:solidFill>
              <a:cs typeface="Calibri"/>
            </a:endParaRPr>
          </a:p>
        </p:txBody>
      </p:sp>
      <p:pic>
        <p:nvPicPr>
          <p:cNvPr id="4" name="Picture 4" descr="A close up of a device&#10;&#10;Description automatically generated">
            <a:hlinkClick r:id="rId2"/>
            <a:extLst>
              <a:ext uri="{FF2B5EF4-FFF2-40B4-BE49-F238E27FC236}">
                <a16:creationId xmlns:a16="http://schemas.microsoft.com/office/drawing/2014/main" id="{00FBC9D3-8BC0-4FBD-957B-A5D4E84B2667}"/>
              </a:ext>
            </a:extLst>
          </p:cNvPr>
          <p:cNvPicPr>
            <a:picLocks noChangeAspect="1"/>
          </p:cNvPicPr>
          <p:nvPr/>
        </p:nvPicPr>
        <p:blipFill rotWithShape="1">
          <a:blip r:embed="rId3"/>
          <a:srcRect t="33928" r="27" b="33571"/>
          <a:stretch/>
        </p:blipFill>
        <p:spPr>
          <a:xfrm rot="3120000">
            <a:off x="1663621" y="3447507"/>
            <a:ext cx="4036082" cy="1312084"/>
          </a:xfrm>
          <a:prstGeom prst="rect">
            <a:avLst/>
          </a:prstGeom>
        </p:spPr>
      </p:pic>
      <p:pic>
        <p:nvPicPr>
          <p:cNvPr id="5" name="Picture 5" descr="A close up of a device&#10;&#10;Description automatically generated">
            <a:hlinkClick r:id="rId4"/>
            <a:extLst>
              <a:ext uri="{FF2B5EF4-FFF2-40B4-BE49-F238E27FC236}">
                <a16:creationId xmlns:a16="http://schemas.microsoft.com/office/drawing/2014/main" id="{7F8DD981-BA6C-41B1-A6AB-845F2045F104}"/>
              </a:ext>
            </a:extLst>
          </p:cNvPr>
          <p:cNvPicPr>
            <a:picLocks noChangeAspect="1"/>
          </p:cNvPicPr>
          <p:nvPr/>
        </p:nvPicPr>
        <p:blipFill rotWithShape="1">
          <a:blip r:embed="rId5"/>
          <a:srcRect l="-329" t="36071" r="356" b="36071"/>
          <a:stretch/>
        </p:blipFill>
        <p:spPr>
          <a:xfrm rot="3180000">
            <a:off x="3724456" y="3541228"/>
            <a:ext cx="4036086" cy="1124641"/>
          </a:xfrm>
          <a:prstGeom prst="rect">
            <a:avLst/>
          </a:prstGeom>
        </p:spPr>
      </p:pic>
      <p:pic>
        <p:nvPicPr>
          <p:cNvPr id="6" name="Picture 10" descr="A picture containing instrument, airplane&#10;&#10;Description automatically generated">
            <a:hlinkClick r:id="rId6"/>
            <a:extLst>
              <a:ext uri="{FF2B5EF4-FFF2-40B4-BE49-F238E27FC236}">
                <a16:creationId xmlns:a16="http://schemas.microsoft.com/office/drawing/2014/main" id="{8049EE22-A1D9-4935-B304-3E48FB6516CA}"/>
              </a:ext>
            </a:extLst>
          </p:cNvPr>
          <p:cNvPicPr>
            <a:picLocks noChangeAspect="1"/>
          </p:cNvPicPr>
          <p:nvPr/>
        </p:nvPicPr>
        <p:blipFill rotWithShape="1">
          <a:blip r:embed="rId7"/>
          <a:srcRect t="28929" r="356" b="30000"/>
          <a:stretch/>
        </p:blipFill>
        <p:spPr>
          <a:xfrm rot="3060000">
            <a:off x="-101281" y="3274487"/>
            <a:ext cx="4022800" cy="1658125"/>
          </a:xfrm>
          <a:prstGeom prst="rect">
            <a:avLst/>
          </a:prstGeom>
        </p:spPr>
      </p:pic>
      <p:pic>
        <p:nvPicPr>
          <p:cNvPr id="3" name="Picture 2" descr="A close up of a device&#10;&#10;Description automatically generated">
            <a:hlinkClick r:id="rId8"/>
            <a:extLst>
              <a:ext uri="{FF2B5EF4-FFF2-40B4-BE49-F238E27FC236}">
                <a16:creationId xmlns:a16="http://schemas.microsoft.com/office/drawing/2014/main" id="{7B7E90DD-4457-A14D-986B-69D00EA6EA92}"/>
              </a:ext>
            </a:extLst>
          </p:cNvPr>
          <p:cNvPicPr>
            <a:picLocks noChangeAspect="1"/>
          </p:cNvPicPr>
          <p:nvPr/>
        </p:nvPicPr>
        <p:blipFill rotWithShape="1">
          <a:blip r:embed="rId9">
            <a:extLst>
              <a:ext uri="{28A0092B-C50C-407E-A947-70E740481C1C}">
                <a14:useLocalDpi xmlns:a14="http://schemas.microsoft.com/office/drawing/2010/main" val="0"/>
              </a:ext>
            </a:extLst>
          </a:blip>
          <a:srcRect l="7628" t="24682" r="8765" b="24525"/>
          <a:stretch/>
        </p:blipFill>
        <p:spPr>
          <a:xfrm rot="1012040">
            <a:off x="7585363" y="2878282"/>
            <a:ext cx="3865419" cy="2348345"/>
          </a:xfrm>
          <a:prstGeom prst="rect">
            <a:avLst/>
          </a:prstGeom>
        </p:spPr>
      </p:pic>
      <p:sp>
        <p:nvSpPr>
          <p:cNvPr id="7" name="Rectangle 6">
            <a:extLst>
              <a:ext uri="{FF2B5EF4-FFF2-40B4-BE49-F238E27FC236}">
                <a16:creationId xmlns:a16="http://schemas.microsoft.com/office/drawing/2014/main" id="{7E61A22F-F224-AB45-848D-BDB5895AFA20}"/>
              </a:ext>
            </a:extLst>
          </p:cNvPr>
          <p:cNvSpPr/>
          <p:nvPr/>
        </p:nvSpPr>
        <p:spPr>
          <a:xfrm>
            <a:off x="4166648" y="680050"/>
            <a:ext cx="2534284" cy="369332"/>
          </a:xfrm>
          <a:prstGeom prst="rect">
            <a:avLst/>
          </a:prstGeom>
        </p:spPr>
        <p:txBody>
          <a:bodyPr wrap="none">
            <a:spAutoFit/>
          </a:bodyPr>
          <a:lstStyle/>
          <a:p>
            <a:r>
              <a:rPr lang="en-US" dirty="0">
                <a:solidFill>
                  <a:schemeClr val="bg1"/>
                </a:solidFill>
              </a:rPr>
              <a:t>(Click Images for Pricing) </a:t>
            </a:r>
          </a:p>
        </p:txBody>
      </p:sp>
    </p:spTree>
    <p:extLst>
      <p:ext uri="{BB962C8B-B14F-4D97-AF65-F5344CB8AC3E}">
        <p14:creationId xmlns:p14="http://schemas.microsoft.com/office/powerpoint/2010/main" val="307082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B8F2D-B092-4A66-A871-7E66E3C5F1AB}"/>
              </a:ext>
            </a:extLst>
          </p:cNvPr>
          <p:cNvSpPr/>
          <p:nvPr/>
        </p:nvSpPr>
        <p:spPr>
          <a:xfrm>
            <a:off x="-98665" y="354222"/>
            <a:ext cx="12493923" cy="920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D0ACF2-7856-4E74-B2F9-7277F281B3C8}"/>
              </a:ext>
            </a:extLst>
          </p:cNvPr>
          <p:cNvSpPr txBox="1"/>
          <p:nvPr/>
        </p:nvSpPr>
        <p:spPr>
          <a:xfrm>
            <a:off x="583720" y="497456"/>
            <a:ext cx="98456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Seam Ripper and Pins</a:t>
            </a:r>
            <a:endParaRPr lang="en-US" dirty="0">
              <a:solidFill>
                <a:schemeClr val="bg1"/>
              </a:solidFill>
            </a:endParaRPr>
          </a:p>
        </p:txBody>
      </p:sp>
      <p:pic>
        <p:nvPicPr>
          <p:cNvPr id="3" name="Picture 6" descr="A close up of a device&#10;&#10;Description automatically generated">
            <a:hlinkClick r:id="rId2"/>
            <a:extLst>
              <a:ext uri="{FF2B5EF4-FFF2-40B4-BE49-F238E27FC236}">
                <a16:creationId xmlns:a16="http://schemas.microsoft.com/office/drawing/2014/main" id="{6199FA60-EA54-4C39-9F09-F9F62455426D}"/>
              </a:ext>
            </a:extLst>
          </p:cNvPr>
          <p:cNvPicPr>
            <a:picLocks noChangeAspect="1"/>
          </p:cNvPicPr>
          <p:nvPr/>
        </p:nvPicPr>
        <p:blipFill rotWithShape="1">
          <a:blip r:embed="rId3"/>
          <a:srcRect l="34667" r="33778" b="-859"/>
          <a:stretch/>
        </p:blipFill>
        <p:spPr>
          <a:xfrm rot="19740000">
            <a:off x="9842740" y="2014268"/>
            <a:ext cx="1293060" cy="4151195"/>
          </a:xfrm>
          <a:prstGeom prst="rect">
            <a:avLst/>
          </a:prstGeom>
        </p:spPr>
      </p:pic>
      <p:pic>
        <p:nvPicPr>
          <p:cNvPr id="7" name="Picture 7" descr="A close up of a knife&#10;&#10;Description automatically generated">
            <a:hlinkClick r:id="rId4"/>
            <a:extLst>
              <a:ext uri="{FF2B5EF4-FFF2-40B4-BE49-F238E27FC236}">
                <a16:creationId xmlns:a16="http://schemas.microsoft.com/office/drawing/2014/main" id="{55030832-12F8-40E0-A295-8C3E765BD504}"/>
              </a:ext>
            </a:extLst>
          </p:cNvPr>
          <p:cNvPicPr>
            <a:picLocks noChangeAspect="1"/>
          </p:cNvPicPr>
          <p:nvPr/>
        </p:nvPicPr>
        <p:blipFill rotWithShape="1">
          <a:blip r:embed="rId5"/>
          <a:srcRect l="30667" r="32444" b="-447"/>
          <a:stretch/>
        </p:blipFill>
        <p:spPr>
          <a:xfrm rot="-1740000">
            <a:off x="6018362" y="2143664"/>
            <a:ext cx="1522944" cy="4137857"/>
          </a:xfrm>
          <a:prstGeom prst="rect">
            <a:avLst/>
          </a:prstGeom>
        </p:spPr>
      </p:pic>
      <p:pic>
        <p:nvPicPr>
          <p:cNvPr id="8" name="Picture 10" descr="A picture containing toy&#10;&#10;Description automatically generated">
            <a:hlinkClick r:id="rId6"/>
            <a:extLst>
              <a:ext uri="{FF2B5EF4-FFF2-40B4-BE49-F238E27FC236}">
                <a16:creationId xmlns:a16="http://schemas.microsoft.com/office/drawing/2014/main" id="{80403DAC-CA8F-43FF-8352-556464ABDA51}"/>
              </a:ext>
            </a:extLst>
          </p:cNvPr>
          <p:cNvPicPr>
            <a:picLocks noChangeAspect="1"/>
          </p:cNvPicPr>
          <p:nvPr/>
        </p:nvPicPr>
        <p:blipFill>
          <a:blip r:embed="rId7"/>
          <a:stretch>
            <a:fillRect/>
          </a:stretch>
        </p:blipFill>
        <p:spPr>
          <a:xfrm>
            <a:off x="267419" y="1582947"/>
            <a:ext cx="2743200" cy="2743200"/>
          </a:xfrm>
          <a:prstGeom prst="rect">
            <a:avLst/>
          </a:prstGeom>
        </p:spPr>
      </p:pic>
      <p:pic>
        <p:nvPicPr>
          <p:cNvPr id="11" name="Picture 11" descr="A picture containing indoor&#10;&#10;Description automatically generated">
            <a:hlinkClick r:id="rId8"/>
            <a:extLst>
              <a:ext uri="{FF2B5EF4-FFF2-40B4-BE49-F238E27FC236}">
                <a16:creationId xmlns:a16="http://schemas.microsoft.com/office/drawing/2014/main" id="{CB67AB9C-F706-498B-8487-E97E70A2C222}"/>
              </a:ext>
            </a:extLst>
          </p:cNvPr>
          <p:cNvPicPr>
            <a:picLocks noChangeAspect="1"/>
          </p:cNvPicPr>
          <p:nvPr/>
        </p:nvPicPr>
        <p:blipFill>
          <a:blip r:embed="rId9"/>
          <a:stretch>
            <a:fillRect/>
          </a:stretch>
        </p:blipFill>
        <p:spPr>
          <a:xfrm rot="-1140000">
            <a:off x="483079" y="4501551"/>
            <a:ext cx="2081842" cy="2067465"/>
          </a:xfrm>
          <a:prstGeom prst="rect">
            <a:avLst/>
          </a:prstGeom>
        </p:spPr>
      </p:pic>
      <p:pic>
        <p:nvPicPr>
          <p:cNvPr id="12" name="Picture 12" descr="A picture containing table, different, sitting, decorated&#10;&#10;Description automatically generated">
            <a:hlinkClick r:id="rId10"/>
            <a:extLst>
              <a:ext uri="{FF2B5EF4-FFF2-40B4-BE49-F238E27FC236}">
                <a16:creationId xmlns:a16="http://schemas.microsoft.com/office/drawing/2014/main" id="{5E229864-645E-4BA9-ABD1-CAC5053DEE3A}"/>
              </a:ext>
            </a:extLst>
          </p:cNvPr>
          <p:cNvPicPr>
            <a:picLocks noChangeAspect="1"/>
          </p:cNvPicPr>
          <p:nvPr/>
        </p:nvPicPr>
        <p:blipFill>
          <a:blip r:embed="rId11"/>
          <a:stretch>
            <a:fillRect/>
          </a:stretch>
        </p:blipFill>
        <p:spPr>
          <a:xfrm>
            <a:off x="2715076" y="3189215"/>
            <a:ext cx="2973237" cy="2920202"/>
          </a:xfrm>
          <a:prstGeom prst="rect">
            <a:avLst/>
          </a:prstGeom>
        </p:spPr>
      </p:pic>
      <p:sp>
        <p:nvSpPr>
          <p:cNvPr id="4" name="Rectangle 3">
            <a:extLst>
              <a:ext uri="{FF2B5EF4-FFF2-40B4-BE49-F238E27FC236}">
                <a16:creationId xmlns:a16="http://schemas.microsoft.com/office/drawing/2014/main" id="{19522D3F-7F86-D841-BF39-37935848662F}"/>
              </a:ext>
            </a:extLst>
          </p:cNvPr>
          <p:cNvSpPr/>
          <p:nvPr/>
        </p:nvSpPr>
        <p:spPr>
          <a:xfrm>
            <a:off x="4663037" y="686713"/>
            <a:ext cx="2534284" cy="369332"/>
          </a:xfrm>
          <a:prstGeom prst="rect">
            <a:avLst/>
          </a:prstGeom>
        </p:spPr>
        <p:txBody>
          <a:bodyPr wrap="none">
            <a:spAutoFit/>
          </a:bodyPr>
          <a:lstStyle/>
          <a:p>
            <a:r>
              <a:rPr lang="en-US" dirty="0">
                <a:solidFill>
                  <a:schemeClr val="bg1"/>
                </a:solidFill>
              </a:rPr>
              <a:t>(Click Images for Pricing) </a:t>
            </a:r>
          </a:p>
        </p:txBody>
      </p:sp>
      <p:pic>
        <p:nvPicPr>
          <p:cNvPr id="5" name="Picture 4" descr="71MjL69iYWL._AC_SY355_.jpg">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9978372">
            <a:off x="8229282" y="2300137"/>
            <a:ext cx="693197" cy="3672911"/>
          </a:xfrm>
          <a:prstGeom prst="rect">
            <a:avLst/>
          </a:prstGeom>
        </p:spPr>
      </p:pic>
    </p:spTree>
    <p:extLst>
      <p:ext uri="{BB962C8B-B14F-4D97-AF65-F5344CB8AC3E}">
        <p14:creationId xmlns:p14="http://schemas.microsoft.com/office/powerpoint/2010/main" val="24572871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1405</TotalTime>
  <Words>505</Words>
  <Application>Microsoft Macintosh PowerPoint</Application>
  <PresentationFormat>Widescreen</PresentationFormat>
  <Paragraphs>91</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MOTA, JUAN</dc:creator>
  <cp:lastModifiedBy>MOTA, JUAN</cp:lastModifiedBy>
  <cp:revision>460</cp:revision>
  <dcterms:created xsi:type="dcterms:W3CDTF">2020-08-25T15:29:10Z</dcterms:created>
  <dcterms:modified xsi:type="dcterms:W3CDTF">2023-08-31T04:42:29Z</dcterms:modified>
</cp:coreProperties>
</file>